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7"/>
  </p:notesMasterIdLst>
  <p:sldIdLst>
    <p:sldId id="279" r:id="rId4"/>
    <p:sldId id="258" r:id="rId5"/>
    <p:sldId id="280" r:id="rId6"/>
    <p:sldId id="259" r:id="rId7"/>
    <p:sldId id="278" r:id="rId8"/>
    <p:sldId id="331" r:id="rId9"/>
    <p:sldId id="277" r:id="rId10"/>
    <p:sldId id="281" r:id="rId11"/>
    <p:sldId id="260" r:id="rId12"/>
    <p:sldId id="261" r:id="rId13"/>
    <p:sldId id="314" r:id="rId14"/>
    <p:sldId id="308" r:id="rId15"/>
    <p:sldId id="328" r:id="rId16"/>
    <p:sldId id="309" r:id="rId17"/>
    <p:sldId id="330" r:id="rId18"/>
    <p:sldId id="307" r:id="rId19"/>
    <p:sldId id="317" r:id="rId20"/>
    <p:sldId id="318" r:id="rId21"/>
    <p:sldId id="319" r:id="rId22"/>
    <p:sldId id="265" r:id="rId23"/>
    <p:sldId id="294" r:id="rId24"/>
    <p:sldId id="332" r:id="rId25"/>
    <p:sldId id="267" r:id="rId26"/>
    <p:sldId id="293" r:id="rId27"/>
    <p:sldId id="290" r:id="rId28"/>
    <p:sldId id="268" r:id="rId29"/>
    <p:sldId id="291" r:id="rId30"/>
    <p:sldId id="296" r:id="rId31"/>
    <p:sldId id="269" r:id="rId32"/>
    <p:sldId id="271" r:id="rId33"/>
    <p:sldId id="270" r:id="rId34"/>
    <p:sldId id="299" r:id="rId35"/>
    <p:sldId id="300" r:id="rId36"/>
    <p:sldId id="273" r:id="rId37"/>
    <p:sldId id="320" r:id="rId38"/>
    <p:sldId id="302" r:id="rId39"/>
    <p:sldId id="335" r:id="rId40"/>
    <p:sldId id="336" r:id="rId41"/>
    <p:sldId id="337" r:id="rId42"/>
    <p:sldId id="338" r:id="rId43"/>
    <p:sldId id="339" r:id="rId44"/>
    <p:sldId id="340" r:id="rId45"/>
    <p:sldId id="353" r:id="rId46"/>
    <p:sldId id="341" r:id="rId47"/>
    <p:sldId id="342" r:id="rId48"/>
    <p:sldId id="343" r:id="rId49"/>
    <p:sldId id="344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24" r:id="rId58"/>
    <p:sldId id="325" r:id="rId59"/>
    <p:sldId id="276" r:id="rId60"/>
    <p:sldId id="301" r:id="rId61"/>
    <p:sldId id="321" r:id="rId62"/>
    <p:sldId id="322" r:id="rId63"/>
    <p:sldId id="323" r:id="rId64"/>
    <p:sldId id="326" r:id="rId65"/>
    <p:sldId id="329" r:id="rId66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A0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6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B3B88-6F17-4B46-9582-B86E634EDF06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0AE9-EB98-444B-8EF3-EBFB7CAC14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923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formation of blood cells, (</a:t>
            </a:r>
            <a:r>
              <a:rPr lang="en-US" sz="18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hematopoiesis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), takes place mainly in the red marrow of the bones.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infants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sz="18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 marrow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is found in the bone cavities. With age, it is largely replaced by </a:t>
            </a:r>
            <a:r>
              <a:rPr lang="en-US" sz="18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yellow marrow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fat storage.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adults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sz="18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 marrow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is limited to the spongy bone in the skull, ribs, sternum, clavicles, vertebrae and pelvis. Red marrow functions in the formation of red blood cells, white blood cells and blood platelets.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0AE9-EB98-444B-8EF3-EBFB7CAC1472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992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5080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705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6376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2309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716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6936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984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6899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266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5392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30914" indent="-281121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24483" indent="-224897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574277" indent="-224897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24070" indent="-224897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473863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23657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373450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23244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7A4FF9B-4E23-4435-BF2B-E2B6DB3B3C32}" type="slidenum">
              <a:rPr 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29737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3002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9009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0960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5834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C5BB772-D133-4DDE-811A-1199512244FF}" type="slidenum">
              <a:rPr lang="en-US" sz="1200">
                <a:solidFill>
                  <a:prstClr val="black"/>
                </a:solidFill>
              </a:rPr>
              <a:pPr/>
              <a:t>55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210896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6A77453-59D4-4852-A2E9-60A1E7879460}" type="slidenum">
              <a:rPr lang="en-US" sz="1200">
                <a:solidFill>
                  <a:prstClr val="black"/>
                </a:solidFill>
              </a:rPr>
              <a:pPr/>
              <a:t>56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260401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B0E8523-A9AC-4FDE-A6DC-4F64164EA9EC}" type="slidenum">
              <a:rPr lang="en-US" sz="1200">
                <a:solidFill>
                  <a:prstClr val="black"/>
                </a:solidFill>
              </a:rPr>
              <a:pPr/>
              <a:t>59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879869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596CE6E-804C-4B68-AA0D-98BC82D8AED0}" type="slidenum">
              <a:rPr lang="en-US" sz="1200">
                <a:solidFill>
                  <a:prstClr val="black"/>
                </a:solidFill>
              </a:rPr>
              <a:pPr/>
              <a:t>60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13845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3E554E5-25E6-40C7-BC6F-A5F2DD2BFD8C}" type="slidenum">
              <a:rPr lang="en-US" sz="1200">
                <a:solidFill>
                  <a:prstClr val="black"/>
                </a:solidFill>
              </a:rPr>
              <a:pPr/>
              <a:t>61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71936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30914" indent="-281121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24483" indent="-224897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574277" indent="-224897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24070" indent="-224897" defTabSz="913643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473863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23657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373450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23244" indent="-224897" defTabSz="91364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7A4FF9B-4E23-4435-BF2B-E2B6DB3B3C32}" type="slidenum">
              <a:rPr lang="en-US" sz="1200">
                <a:solidFill>
                  <a:srgbClr val="000000"/>
                </a:solidFill>
              </a:rPr>
              <a:pPr eaLnBrk="1" hangingPunct="1"/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7105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800" b="1" dirty="0" smtClean="0">
                <a:solidFill>
                  <a:srgbClr val="FF1CC2"/>
                </a:solidFill>
              </a:rPr>
              <a:t>Axial skeleton supports and protects organs of head, neck and trunk</a:t>
            </a:r>
            <a:r>
              <a:rPr lang="en-US" sz="1800" dirty="0" smtClean="0"/>
              <a:t> </a:t>
            </a:r>
          </a:p>
          <a:p>
            <a:pPr eaLnBrk="1" hangingPunct="1"/>
            <a:r>
              <a:rPr lang="en-US" sz="1800" dirty="0" smtClean="0">
                <a:solidFill>
                  <a:schemeClr val="accent2"/>
                </a:solidFill>
              </a:rPr>
              <a:t>Axial </a:t>
            </a:r>
            <a:r>
              <a:rPr lang="en-US" sz="1800" dirty="0" err="1" smtClean="0">
                <a:solidFill>
                  <a:schemeClr val="accent2"/>
                </a:solidFill>
              </a:rPr>
              <a:t>skeleton:</a:t>
            </a:r>
            <a:r>
              <a:rPr lang="en-US" sz="1800" dirty="0" err="1" smtClean="0"/>
              <a:t>skull</a:t>
            </a:r>
            <a:r>
              <a:rPr lang="en-US" sz="1800" dirty="0" smtClean="0"/>
              <a:t> (cranium and facial bones), hyoid bone (anchors tongue and muscles, associated with swallowing),  vertebral column (vertebrae and disks) bony thorax (ribs and sternum)  </a:t>
            </a:r>
          </a:p>
          <a:p>
            <a:r>
              <a:rPr lang="en-US" sz="1800" b="1" dirty="0" smtClean="0">
                <a:solidFill>
                  <a:srgbClr val="FF1CC2"/>
                </a:solidFill>
              </a:rPr>
              <a:t>Appendicular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b="1" dirty="0" smtClean="0">
                <a:solidFill>
                  <a:srgbClr val="FF1CC2"/>
                </a:solidFill>
              </a:rPr>
              <a:t>skeleton includes bones of limbs and </a:t>
            </a:r>
          </a:p>
          <a:p>
            <a:r>
              <a:rPr lang="en-US" sz="1800" b="1" dirty="0" smtClean="0">
                <a:solidFill>
                  <a:srgbClr val="FF1CC2"/>
                </a:solidFill>
              </a:rPr>
              <a:t>	bones that anchor them to the axial skeleton</a:t>
            </a:r>
            <a:endParaRPr lang="en-US" sz="1800" dirty="0" smtClean="0"/>
          </a:p>
          <a:p>
            <a:r>
              <a:rPr lang="en-US" sz="1800" dirty="0" smtClean="0">
                <a:solidFill>
                  <a:schemeClr val="accent2"/>
                </a:solidFill>
              </a:rPr>
              <a:t>Appendicular </a:t>
            </a:r>
            <a:r>
              <a:rPr lang="en-US" sz="1800" dirty="0" err="1" smtClean="0">
                <a:solidFill>
                  <a:schemeClr val="accent2"/>
                </a:solidFill>
              </a:rPr>
              <a:t>skeleton:</a:t>
            </a:r>
            <a:r>
              <a:rPr lang="en-US" sz="1800" dirty="0" err="1" smtClean="0"/>
              <a:t>pectoral</a:t>
            </a:r>
            <a:r>
              <a:rPr lang="en-US" sz="1800" dirty="0" smtClean="0"/>
              <a:t> girdle (clavicle, scapula), upper limbs (arms). pelvic girdle (sacrum, coccyx) , lower limbs (legs)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0AE9-EB98-444B-8EF3-EBFB7CAC1472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74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98F1EBC-698B-46AF-865E-0AFDE7B1408B}" type="slidenum">
              <a:rPr lang="en-US" sz="1200">
                <a:solidFill>
                  <a:prstClr val="black"/>
                </a:solidFill>
              </a:rPr>
              <a:pPr eaLnBrk="1" hangingPunct="1"/>
              <a:t>25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58381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E2854-A959-4A98-A5BD-3D1EA404332C}" type="slidenum">
              <a:rPr lang="en-US"/>
              <a:pPr/>
              <a:t>33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988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803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059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868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20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8362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1166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46982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30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th-TH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7F85C1-5551-4A62-84B1-8ED440E35C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9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03F4D-D34B-47C9-A3DC-B2B49678CAC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40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74B1C-4B3F-411E-9191-EE12A6FFFB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15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821E9-171F-426D-9143-D32B86FAA5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4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5DABA-C6FA-45B5-928C-243BCC0982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07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5C82C-2ABC-48AF-8D79-94AFE4AFA1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3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8619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AFB71-DA66-4734-B7BF-59527F068BE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4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BB819-A753-415F-A133-1E72FBD86B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38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B8120-5704-4C46-93CA-7B162A7ABAB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92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E73FC-396F-48F0-8702-63F35C99B4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13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513BD-DCB8-4D5C-895F-6065B542B9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06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24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862638" y="4876800"/>
            <a:ext cx="30527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</a:rPr>
              <a:t>HUMAN ANATOMY</a:t>
            </a:r>
            <a:endParaRPr lang="en-US" sz="2300" smtClean="0">
              <a:solidFill>
                <a:srgbClr val="FFFFFF"/>
              </a:solidFill>
              <a:latin typeface="Times New Roman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smtClean="0">
                <a:solidFill>
                  <a:srgbClr val="66CCFF"/>
                </a:solidFill>
                <a:latin typeface="Times New Roman" pitchFamily="18" charset="0"/>
              </a:rPr>
              <a:t>fourth edition</a:t>
            </a:r>
            <a:endParaRPr lang="en-US" sz="2300" b="1" smtClean="0">
              <a:solidFill>
                <a:srgbClr val="CCFFFF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91200" y="5718175"/>
            <a:ext cx="296545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smtClean="0">
                <a:solidFill>
                  <a:srgbClr val="FFFFFF"/>
                </a:solidFill>
                <a:latin typeface="Times New Roman" pitchFamily="18" charset="0"/>
              </a:rPr>
              <a:t>MARIEB  |  MALLATT  |  WILHELM</a:t>
            </a:r>
            <a:endParaRPr lang="en-US" sz="1800" smtClean="0">
              <a:solidFill>
                <a:srgbClr val="FFFFFF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867400" y="6461125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smtClean="0">
                <a:solidFill>
                  <a:srgbClr val="FFFFFF"/>
                </a:solidFill>
                <a:latin typeface="AGaramond" pitchFamily="8" charset="0"/>
              </a:rPr>
              <a:t>Copyright © 2005 Pearson Education, Inc., publishing as Benjamin Cummings</a:t>
            </a:r>
            <a:endParaRPr lang="en-US" sz="1000" smtClean="0">
              <a:solidFill>
                <a:srgbClr val="993333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491288" y="1443038"/>
            <a:ext cx="25082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PowerPoint</a:t>
            </a:r>
            <a:r>
              <a:rPr lang="en-US" sz="1600" baseline="30000" smtClean="0">
                <a:solidFill>
                  <a:srgbClr val="FFFFFF"/>
                </a:solidFill>
              </a:rPr>
              <a:t>®</a:t>
            </a:r>
            <a:r>
              <a:rPr lang="en-US" sz="1600" smtClean="0">
                <a:solidFill>
                  <a:srgbClr val="FFFFFF"/>
                </a:solidFill>
              </a:rPr>
              <a:t> Lecture Slides </a:t>
            </a:r>
            <a:br>
              <a:rPr lang="en-US" sz="1600" smtClean="0">
                <a:solidFill>
                  <a:srgbClr val="FFFFFF"/>
                </a:solidFill>
              </a:rPr>
            </a:br>
            <a:r>
              <a:rPr lang="en-US" sz="1600" smtClean="0">
                <a:solidFill>
                  <a:srgbClr val="FFFFFF"/>
                </a:solidFill>
              </a:rPr>
              <a:t>prepared by Leslie Hendon, 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University of Alabama, 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Birmingham 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451725" y="44450"/>
            <a:ext cx="1535113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600" smtClean="0">
                <a:solidFill>
                  <a:srgbClr val="66CCFF"/>
                </a:solidFill>
              </a:rPr>
              <a:t>  6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4192588" y="2743200"/>
            <a:ext cx="472281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FF66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r">
              <a:spcBef>
                <a:spcPct val="20000"/>
              </a:spcBef>
              <a:buSzPct val="125000"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0184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41850" y="3733800"/>
            <a:ext cx="4238625" cy="457200"/>
          </a:xfrm>
        </p:spPr>
        <p:txBody>
          <a:bodyPr wrap="none">
            <a:spAutoFit/>
          </a:bodyPr>
          <a:lstStyle>
            <a:lvl1pPr marL="0" indent="0" algn="r">
              <a:spcBef>
                <a:spcPct val="50000"/>
              </a:spcBef>
              <a:buSzTx/>
              <a:buFontTx/>
              <a:buNone/>
              <a:defRPr sz="2400">
                <a:solidFill>
                  <a:srgbClr val="CCFF6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195402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2766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0551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548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29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1967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0767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978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86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3913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9062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911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00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896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0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458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178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297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98C44-5F30-4B05-9A7E-2C79874A5192}" type="datetimeFigureOut">
              <a:rPr lang="th-TH" smtClean="0"/>
              <a:t>05/01/61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F6970-9EB6-4D08-831D-D6EFA6FC0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849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  <p:sldLayoutId id="214748368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9EB789-AB52-4948-B576-0C7EC5DEDF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th-TH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1800" smtClean="0">
                <a:solidFill>
                  <a:srgbClr val="006666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1800" smtClean="0">
                <a:solidFill>
                  <a:srgbClr val="006666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1800" smtClean="0">
                <a:solidFill>
                  <a:srgbClr val="9DC2D7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1800" smtClean="0">
                <a:solidFill>
                  <a:srgbClr val="006666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1800" smtClean="0">
                <a:solidFill>
                  <a:srgbClr val="9DC2D7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sz="1800" smtClean="0">
                <a:solidFill>
                  <a:srgbClr val="9DC2D7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8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5191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19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FF66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testsonline.org/understanding/analytes/alp/test.html" TargetMode="External"/><Relationship Id="rId2" Type="http://schemas.openxmlformats.org/officeDocument/2006/relationships/hyperlink" Target="http://www.radiologyinfo.org/en/info.cfm?pg=bonerad&amp;bhcp=1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mayoclinic.com/print/bone-scan/MY00306/METHOD=print&amp;DSECTION=all" TargetMode="External"/><Relationship Id="rId5" Type="http://schemas.openxmlformats.org/officeDocument/2006/relationships/hyperlink" Target="http://www.labtestsonline.org/understanding/analytes/bone_markers/glance.html" TargetMode="External"/><Relationship Id="rId4" Type="http://schemas.openxmlformats.org/officeDocument/2006/relationships/hyperlink" Target="http://www.radiologyinfo.org/en/info.cfm?pg=dexa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4427288" cy="476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562600" y="2667000"/>
            <a:ext cx="3048000" cy="1295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Bones </a:t>
            </a:r>
          </a:p>
        </p:txBody>
      </p:sp>
    </p:spTree>
    <p:extLst>
      <p:ext uri="{BB962C8B-B14F-4D97-AF65-F5344CB8AC3E}">
        <p14:creationId xmlns:p14="http://schemas.microsoft.com/office/powerpoint/2010/main" val="3084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-38100" y="304800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Bone Characteristics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229600" cy="5105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 smtClean="0">
                <a:latin typeface="Andalus" pitchFamily="18" charset="-78"/>
                <a:cs typeface="Andalus" pitchFamily="18" charset="-78"/>
              </a:rPr>
              <a:t>canalicular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system for transportation of nutrients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development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from direct transformation of condensed  </a:t>
            </a:r>
            <a:br>
              <a:rPr lang="en-US" dirty="0" smtClean="0">
                <a:latin typeface="Andalus" pitchFamily="18" charset="-78"/>
                <a:cs typeface="Andalus" pitchFamily="18" charset="-78"/>
              </a:rPr>
            </a:b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                                   mesenchyme                                                    </a:t>
            </a:r>
            <a:br>
              <a:rPr lang="en-US" dirty="0" smtClean="0">
                <a:latin typeface="Andalus" pitchFamily="18" charset="-78"/>
                <a:cs typeface="Andalus" pitchFamily="18" charset="-78"/>
              </a:rPr>
            </a:b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through a </a:t>
            </a:r>
            <a:r>
              <a:rPr lang="en-US" dirty="0" err="1" smtClean="0">
                <a:latin typeface="Andalus" pitchFamily="18" charset="-78"/>
                <a:cs typeface="Andalus" pitchFamily="18" charset="-78"/>
              </a:rPr>
              <a:t>cartilagenous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model replaced </a:t>
            </a:r>
            <a:br>
              <a:rPr lang="en-US" dirty="0" smtClean="0">
                <a:latin typeface="Andalus" pitchFamily="18" charset="-78"/>
                <a:cs typeface="Andalus" pitchFamily="18" charset="-78"/>
              </a:rPr>
            </a:b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                                           by bone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11657" y="53557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Bone Classification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00150" y="1676400"/>
            <a:ext cx="6781800" cy="3733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600" b="1" dirty="0" smtClean="0"/>
              <a:t>According to region</a:t>
            </a:r>
            <a:endParaRPr lang="en-US" sz="3600" b="1" dirty="0"/>
          </a:p>
          <a:p>
            <a:pPr>
              <a:lnSpc>
                <a:spcPct val="120000"/>
              </a:lnSpc>
            </a:pPr>
            <a:r>
              <a:rPr lang="en-US" sz="3600" b="1" dirty="0" smtClean="0"/>
              <a:t>According to </a:t>
            </a:r>
            <a:r>
              <a:rPr lang="en-US" sz="3600" b="1" dirty="0"/>
              <a:t>structure</a:t>
            </a:r>
          </a:p>
          <a:p>
            <a:pPr>
              <a:lnSpc>
                <a:spcPct val="120000"/>
              </a:lnSpc>
            </a:pPr>
            <a:r>
              <a:rPr lang="en-US" sz="3600" b="1" dirty="0" smtClean="0"/>
              <a:t>According to </a:t>
            </a:r>
            <a:r>
              <a:rPr lang="en-US" sz="3600" b="1" dirty="0"/>
              <a:t>shape</a:t>
            </a:r>
          </a:p>
          <a:p>
            <a:pPr>
              <a:lnSpc>
                <a:spcPct val="120000"/>
              </a:lnSpc>
            </a:pPr>
            <a:r>
              <a:rPr lang="en-US" sz="3600" b="1" dirty="0" smtClean="0"/>
              <a:t>According to ossification</a:t>
            </a:r>
            <a:endParaRPr lang="en-US" sz="3600" b="1" dirty="0"/>
          </a:p>
          <a:p>
            <a:pPr>
              <a:lnSpc>
                <a:spcPct val="120000"/>
              </a:lnSpc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20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225" y="685800"/>
            <a:ext cx="62511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056" y="1899063"/>
            <a:ext cx="3886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Axial skeleton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(80 bones) </a:t>
            </a:r>
            <a:endParaRPr lang="en-US" b="1" dirty="0" smtClean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defRPr/>
            </a:pP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US" b="1" dirty="0" smtClean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Appendicular Skeleton</a:t>
            </a:r>
          </a:p>
          <a:p>
            <a:pPr>
              <a:defRPr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(126 bones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endParaRPr lang="th-TH" dirty="0">
              <a:solidFill>
                <a:srgbClr val="FFC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17763" y="2057400"/>
            <a:ext cx="228600" cy="228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Oval 5"/>
          <p:cNvSpPr/>
          <p:nvPr/>
        </p:nvSpPr>
        <p:spPr>
          <a:xfrm>
            <a:off x="72736" y="4648200"/>
            <a:ext cx="228600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-13855" y="65809"/>
            <a:ext cx="9182100" cy="4675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200" b="1" dirty="0" smtClean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Bone Classification - According </a:t>
            </a:r>
            <a:r>
              <a:rPr lang="en-US" sz="3200" b="1" dirty="0">
                <a:solidFill>
                  <a:schemeClr val="tx1"/>
                </a:solidFill>
              </a:rPr>
              <a:t>to </a:t>
            </a:r>
            <a:r>
              <a:rPr lang="en-US" sz="3200" b="1" dirty="0" smtClean="0">
                <a:solidFill>
                  <a:schemeClr val="tx1"/>
                </a:solidFill>
              </a:rPr>
              <a:t>Region </a:t>
            </a:r>
            <a:endParaRPr lang="th-TH" sz="3200" dirty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0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4190"/>
            <a:ext cx="6759437" cy="68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xial_skeleton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660" y="1246909"/>
            <a:ext cx="393541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6" descr="Appendicular_skele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0" y="685800"/>
            <a:ext cx="33782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162580"/>
            <a:ext cx="2556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Axial </a:t>
            </a:r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skeleton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399" y="162580"/>
            <a:ext cx="354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Appendicular Skeleton</a:t>
            </a:r>
          </a:p>
        </p:txBody>
      </p:sp>
    </p:spTree>
    <p:extLst>
      <p:ext uri="{BB962C8B-B14F-4D97-AF65-F5344CB8AC3E}">
        <p14:creationId xmlns:p14="http://schemas.microsoft.com/office/powerpoint/2010/main" val="32409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Содержимое 2"/>
          <p:cNvSpPr>
            <a:spLocks noGrp="1"/>
          </p:cNvSpPr>
          <p:nvPr>
            <p:ph idx="4294967295"/>
          </p:nvPr>
        </p:nvSpPr>
        <p:spPr>
          <a:xfrm>
            <a:off x="3733800" y="134937"/>
            <a:ext cx="5072062" cy="585311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b="1" dirty="0"/>
              <a:t>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1800" b="1" dirty="0"/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Composed of </a:t>
            </a:r>
            <a:r>
              <a:rPr lang="en-US" sz="2800" b="1" u="sng" dirty="0"/>
              <a:t>126 bones</a:t>
            </a:r>
            <a:r>
              <a:rPr lang="en-US" sz="2800" dirty="0"/>
              <a:t> of the upper (64) and lower limbs (62) and the bony girdles, which anchor the appendages to the axial </a:t>
            </a:r>
            <a:r>
              <a:rPr lang="en-US" sz="2800" dirty="0" smtClean="0"/>
              <a:t>skeleton.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sz="2400" b="1" dirty="0"/>
          </a:p>
          <a:p>
            <a:pPr algn="just" eaLnBrk="1" hangingPunct="1">
              <a:lnSpc>
                <a:spcPct val="90000"/>
              </a:lnSpc>
            </a:pPr>
            <a:r>
              <a:rPr lang="en-US" sz="2800" b="1" dirty="0"/>
              <a:t>The shoulder girdle </a:t>
            </a:r>
            <a:r>
              <a:rPr lang="en-US" sz="2800" dirty="0"/>
              <a:t>(the scapula and clavicle)</a:t>
            </a:r>
            <a:endParaRPr lang="en-US" sz="2800" b="1" dirty="0"/>
          </a:p>
          <a:p>
            <a:pPr algn="just" eaLnBrk="1" hangingPunct="1">
              <a:lnSpc>
                <a:spcPct val="90000"/>
              </a:lnSpc>
            </a:pPr>
            <a:r>
              <a:rPr lang="en-US" sz="2800" b="1" dirty="0"/>
              <a:t>The upper limb</a:t>
            </a:r>
            <a:r>
              <a:rPr lang="en-US" sz="2800" dirty="0"/>
              <a:t> (the </a:t>
            </a:r>
            <a:r>
              <a:rPr lang="en-US" sz="2800" dirty="0" err="1"/>
              <a:t>humerus</a:t>
            </a:r>
            <a:r>
              <a:rPr lang="en-US" sz="2800" dirty="0"/>
              <a:t>, ulna, radius and bones of the hand)</a:t>
            </a:r>
            <a:endParaRPr lang="en-US" sz="2800" b="1" dirty="0"/>
          </a:p>
          <a:p>
            <a:pPr algn="just" eaLnBrk="1" hangingPunct="1">
              <a:lnSpc>
                <a:spcPct val="90000"/>
              </a:lnSpc>
            </a:pPr>
            <a:r>
              <a:rPr lang="en-US" sz="2800" b="1" dirty="0"/>
              <a:t>The pelvic girdle </a:t>
            </a:r>
            <a:r>
              <a:rPr lang="en-US" sz="2800" dirty="0"/>
              <a:t>(the hip bone)</a:t>
            </a:r>
            <a:endParaRPr lang="en-US" sz="2800" b="1" dirty="0"/>
          </a:p>
          <a:p>
            <a:pPr algn="just" eaLnBrk="1" hangingPunct="1">
              <a:lnSpc>
                <a:spcPct val="90000"/>
              </a:lnSpc>
            </a:pPr>
            <a:r>
              <a:rPr lang="en-US" sz="2800" b="1" dirty="0"/>
              <a:t>The lower limb </a:t>
            </a:r>
            <a:r>
              <a:rPr lang="en-US" sz="2800" dirty="0"/>
              <a:t>(the femur, tibia, fibula and bones of the foot)</a:t>
            </a:r>
            <a:endParaRPr lang="en-US" altLang="en-US" sz="2800" dirty="0"/>
          </a:p>
          <a:p>
            <a:endParaRPr lang="en-US" altLang="en-US" sz="2800" dirty="0"/>
          </a:p>
        </p:txBody>
      </p:sp>
      <p:pic>
        <p:nvPicPr>
          <p:cNvPr id="9220" name="Picture 2" descr="C:\Documents and Settings\Marian B\Рабочий стол\prelegeri engl 2010\poze osteologie 2010\F66124-002-f001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188" y="1428750"/>
            <a:ext cx="3214687" cy="4559300"/>
          </a:xfrm>
          <a:noFill/>
          <a:ln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311727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The appendicular skeleton</a:t>
            </a:r>
          </a:p>
        </p:txBody>
      </p:sp>
    </p:spTree>
    <p:extLst>
      <p:ext uri="{BB962C8B-B14F-4D97-AF65-F5344CB8AC3E}">
        <p14:creationId xmlns:p14="http://schemas.microsoft.com/office/powerpoint/2010/main" val="24705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311727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Bone Classification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71600" y="1676400"/>
            <a:ext cx="6781800" cy="3733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b="1" dirty="0" smtClean="0"/>
              <a:t>According to region</a:t>
            </a:r>
            <a:endParaRPr lang="en-US" sz="4000" b="1" dirty="0"/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</a:t>
            </a:r>
            <a:r>
              <a:rPr lang="en-US" sz="4000" b="1" dirty="0"/>
              <a:t>structure</a:t>
            </a:r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</a:t>
            </a:r>
            <a:r>
              <a:rPr lang="en-US" sz="4000" b="1" dirty="0"/>
              <a:t>shape</a:t>
            </a:r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ossification</a:t>
            </a:r>
            <a:endParaRPr lang="en-US" sz="4000" b="1" dirty="0"/>
          </a:p>
          <a:p>
            <a:pPr>
              <a:lnSpc>
                <a:spcPct val="120000"/>
              </a:lnSpc>
            </a:pP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1697182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FF"/>
                </a:solidFill>
                <a:sym typeface="Wingdings 2"/>
              </a:rPr>
              <a:t></a:t>
            </a:r>
            <a:endParaRPr lang="th-TH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1000" y="1371600"/>
            <a:ext cx="4655019" cy="4922627"/>
            <a:chOff x="381000" y="1371600"/>
            <a:chExt cx="4655019" cy="4922627"/>
          </a:xfrm>
        </p:grpSpPr>
        <p:grpSp>
          <p:nvGrpSpPr>
            <p:cNvPr id="15" name="Group 14"/>
            <p:cNvGrpSpPr/>
            <p:nvPr/>
          </p:nvGrpSpPr>
          <p:grpSpPr>
            <a:xfrm>
              <a:off x="381000" y="1371600"/>
              <a:ext cx="4655019" cy="4922627"/>
              <a:chOff x="-159219" y="1787438"/>
              <a:chExt cx="4655019" cy="4922627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9219" y="1787438"/>
                <a:ext cx="4655019" cy="4232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990600" y="6248400"/>
                <a:ext cx="2074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compact bone </a:t>
                </a:r>
                <a:endParaRPr lang="th-TH" sz="2400" dirty="0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1600200" y="5562600"/>
                <a:ext cx="990600" cy="685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508577" y="3426262"/>
              <a:ext cx="1167823" cy="612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3855" y="142009"/>
            <a:ext cx="9182100" cy="4675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200" b="1" dirty="0" smtClean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Bone Classification - According </a:t>
            </a:r>
            <a:r>
              <a:rPr lang="en-US" sz="3200" b="1" dirty="0">
                <a:solidFill>
                  <a:schemeClr val="tx1"/>
                </a:solidFill>
              </a:rPr>
              <a:t>to </a:t>
            </a:r>
            <a:r>
              <a:rPr lang="en-US" sz="3200" b="1" dirty="0" smtClean="0">
                <a:solidFill>
                  <a:schemeClr val="tx1"/>
                </a:solidFill>
              </a:rPr>
              <a:t>Structure </a:t>
            </a:r>
            <a:endParaRPr lang="th-TH" sz="3200" dirty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400" y="2133600"/>
            <a:ext cx="424260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§"/>
              <a:defRPr/>
            </a:pP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Compact Bone</a:t>
            </a:r>
          </a:p>
          <a:p>
            <a:pPr lvl="0">
              <a:defRPr/>
            </a:pPr>
            <a:r>
              <a:rPr 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en-US" sz="2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dense areas without </a:t>
            </a:r>
            <a:br>
              <a:rPr lang="en-US" sz="2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cavities </a:t>
            </a:r>
            <a:endParaRPr lang="en-US" sz="26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56556" y="3920836"/>
            <a:ext cx="507804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en-US" sz="2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Cancellous</a:t>
            </a:r>
            <a:r>
              <a:rPr lang="en-US" sz="2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/Sponge  Bone</a:t>
            </a:r>
          </a:p>
          <a:p>
            <a:pPr>
              <a:defRPr/>
            </a:pPr>
            <a:r>
              <a:rPr lang="en-US" sz="2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areas with numerous </a:t>
            </a:r>
            <a:br>
              <a:rPr lang="en-US" sz="2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interconnecting  </a:t>
            </a:r>
            <a:r>
              <a:rPr lang="en-US" sz="26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cavities</a:t>
            </a:r>
            <a:r>
              <a:rPr 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2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-2442667" y="3348534"/>
            <a:ext cx="5976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Macroscopic or gross observation </a:t>
            </a:r>
            <a:endParaRPr lang="th-TH" sz="32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973" y="3200400"/>
            <a:ext cx="1243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sponge bone 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8091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3855" y="218209"/>
            <a:ext cx="9182100" cy="4675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200" b="1" dirty="0" smtClean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Bone Classification - According </a:t>
            </a:r>
            <a:r>
              <a:rPr lang="en-US" sz="3200" b="1" dirty="0">
                <a:solidFill>
                  <a:schemeClr val="tx1"/>
                </a:solidFill>
              </a:rPr>
              <a:t>to </a:t>
            </a:r>
            <a:r>
              <a:rPr lang="en-US" sz="3200" b="1" dirty="0" smtClean="0">
                <a:solidFill>
                  <a:schemeClr val="tx1"/>
                </a:solidFill>
              </a:rPr>
              <a:t>Structure </a:t>
            </a:r>
            <a:endParaRPr lang="th-TH" sz="3200" dirty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1745242" y="3040641"/>
            <a:ext cx="45324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Microscopic examination </a:t>
            </a:r>
            <a:endParaRPr lang="th-TH" sz="3200" b="1" dirty="0">
              <a:solidFill>
                <a:srgbClr val="0000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529" y="914400"/>
            <a:ext cx="48863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49095" y="4379893"/>
            <a:ext cx="90807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§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Primary/ immature or Woven bone</a:t>
            </a:r>
          </a:p>
          <a:p>
            <a:pPr lvl="0">
              <a:defRPr/>
            </a:pPr>
            <a:r>
              <a:rPr lang="en-US" sz="2400" dirty="0" smtClean="0"/>
              <a:t>     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tissue to appear in embryonic development  &amp; fracture repair           </a:t>
            </a:r>
          </a:p>
          <a:p>
            <a:pPr lvl="0">
              <a:defRPr/>
            </a:pPr>
            <a:r>
              <a:rPr lang="en-US" sz="2400" dirty="0" smtClean="0"/>
              <a:t>       random disposition of fine collagen  fibers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2728" y="5811982"/>
            <a:ext cx="691779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Secondary / mature Bone / lamellar bone 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en-US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organizd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lamellar disposition of collagen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5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311727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Bone Classification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71600" y="1676400"/>
            <a:ext cx="6781800" cy="3733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b="1" dirty="0" smtClean="0"/>
              <a:t>According to region</a:t>
            </a:r>
            <a:endParaRPr lang="en-US" sz="4000" b="1" dirty="0"/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</a:t>
            </a:r>
            <a:r>
              <a:rPr lang="en-US" sz="4000" b="1" dirty="0"/>
              <a:t>structure</a:t>
            </a:r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</a:t>
            </a:r>
            <a:r>
              <a:rPr lang="en-US" sz="4000" b="1" dirty="0"/>
              <a:t>shape</a:t>
            </a:r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ossification</a:t>
            </a:r>
            <a:endParaRPr lang="en-US" sz="4000" b="1" dirty="0"/>
          </a:p>
          <a:p>
            <a:pPr>
              <a:lnSpc>
                <a:spcPct val="120000"/>
              </a:lnSpc>
            </a:pP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1697182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FF"/>
                </a:solidFill>
                <a:sym typeface="Wingdings 2"/>
              </a:rPr>
              <a:t></a:t>
            </a:r>
            <a:endParaRPr lang="th-TH" sz="60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2565737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FF"/>
                </a:solidFill>
                <a:sym typeface="Wingdings 2"/>
              </a:rPr>
              <a:t></a:t>
            </a:r>
            <a:endParaRPr lang="th-TH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8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9223"/>
            <a:ext cx="9144000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Objectives</a:t>
            </a:r>
            <a:endParaRPr kumimoji="0" lang="th-TH" sz="4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828800"/>
            <a:ext cx="8193088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 smtClean="0"/>
              <a:t> Define the bone.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Describe state the characteristic features of   </a:t>
            </a:r>
            <a:br>
              <a:rPr lang="en-US" dirty="0" smtClean="0"/>
            </a:br>
            <a:r>
              <a:rPr lang="en-US" dirty="0" smtClean="0"/>
              <a:t>  bones.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State the functions of bones.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State the classification of bones giving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3855" y="65809"/>
            <a:ext cx="9182100" cy="3913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000" b="1" dirty="0" smtClean="0">
              <a:solidFill>
                <a:schemeClr val="tx1"/>
              </a:solidFill>
            </a:endParaRPr>
          </a:p>
          <a:p>
            <a:r>
              <a:rPr lang="en-US" sz="3000" b="1" dirty="0" smtClean="0">
                <a:solidFill>
                  <a:schemeClr val="tx1"/>
                </a:solidFill>
              </a:rPr>
              <a:t>Bone classification - according </a:t>
            </a:r>
            <a:r>
              <a:rPr lang="en-US" sz="3000" b="1" dirty="0">
                <a:solidFill>
                  <a:schemeClr val="tx1"/>
                </a:solidFill>
              </a:rPr>
              <a:t>to shape</a:t>
            </a:r>
            <a:endParaRPr lang="th-TH" sz="3000" dirty="0">
              <a:solidFill>
                <a:schemeClr val="tx1"/>
              </a:solidFill>
            </a:endParaRPr>
          </a:p>
          <a:p>
            <a:r>
              <a:rPr lang="en-US" sz="3000" b="1" dirty="0" smtClean="0">
                <a:solidFill>
                  <a:schemeClr val="tx1"/>
                </a:solidFill>
              </a:rPr>
              <a:t> 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92421"/>
            <a:ext cx="7704135" cy="664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24000" y="1828800"/>
            <a:ext cx="5867400" cy="2667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/>
          <p:cNvSpPr txBox="1"/>
          <p:nvPr/>
        </p:nvSpPr>
        <p:spPr>
          <a:xfrm>
            <a:off x="2514600" y="2565737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Long Bones 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30637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0" y="457200"/>
            <a:ext cx="4348595" cy="6250028"/>
            <a:chOff x="2286000" y="457200"/>
            <a:chExt cx="4348595" cy="62500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795" y="535028"/>
              <a:ext cx="4114800" cy="61722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86000" y="457200"/>
              <a:ext cx="419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147204"/>
            <a:ext cx="9182100" cy="6199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4000" b="1" dirty="0" smtClean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Structure of Long Bones</a:t>
            </a:r>
            <a:endParaRPr lang="th-TH" sz="4000" dirty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13855" y="218209"/>
            <a:ext cx="9182100" cy="6199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4000" b="1" dirty="0" smtClean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Structure of Long Bones</a:t>
            </a:r>
            <a:endParaRPr lang="th-TH" sz="4000" dirty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6400800" cy="583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-228600" y="533400"/>
            <a:ext cx="10210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2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sz="2400" kern="0" noProof="0" dirty="0" smtClean="0">
                <a:solidFill>
                  <a:srgbClr val="000000"/>
                </a:solidFill>
                <a:latin typeface="Arial"/>
              </a:rPr>
              <a:t>Long shaft – </a:t>
            </a:r>
            <a:r>
              <a:rPr lang="en-US" sz="2200" kern="0" noProof="0" dirty="0" smtClean="0">
                <a:solidFill>
                  <a:srgbClr val="000000"/>
                </a:solidFill>
                <a:latin typeface="Arial"/>
              </a:rPr>
              <a:t>diaphysis, totally composed of compact bone </a:t>
            </a:r>
            <a:br>
              <a:rPr lang="en-US" sz="2200" kern="0" noProof="0" dirty="0" smtClean="0">
                <a:solidFill>
                  <a:srgbClr val="000000"/>
                </a:solidFill>
                <a:latin typeface="Arial"/>
              </a:rPr>
            </a:br>
            <a:r>
              <a:rPr lang="en-US" sz="2200" kern="0" noProof="0" dirty="0" smtClean="0">
                <a:solidFill>
                  <a:srgbClr val="000000"/>
                </a:solidFill>
                <a:latin typeface="Arial"/>
              </a:rPr>
              <a:t>               the small component of spongy bone on its inner surface </a:t>
            </a:r>
          </a:p>
          <a:p>
            <a:pPr lvl="2" indent="-342900" eaLnBrk="1" hangingPunct="1">
              <a:buClr>
                <a:srgbClr val="779F92"/>
              </a:buClr>
              <a:buSzPct val="75000"/>
            </a:pPr>
            <a:r>
              <a:rPr kumimoji="0" lang="en-US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ends – </a:t>
            </a:r>
            <a:r>
              <a:rPr kumimoji="0" lang="en-US" sz="2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epiphysis</a:t>
            </a:r>
          </a:p>
          <a:p>
            <a:pPr marL="800100" lvl="2" indent="0" eaLnBrk="1" hangingPunct="1">
              <a:buClr>
                <a:srgbClr val="779F92"/>
              </a:buClr>
              <a:buSzPct val="75000"/>
              <a:buNone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                      </a:t>
            </a:r>
            <a:r>
              <a:rPr lang="en-US" sz="2200" kern="0" dirty="0" smtClean="0">
                <a:solidFill>
                  <a:srgbClr val="000000"/>
                </a:solidFill>
                <a:latin typeface="Arial"/>
              </a:rPr>
              <a:t>composed of spongy bone covered by a thing </a:t>
            </a:r>
            <a:br>
              <a:rPr lang="en-US" sz="2200" kern="0" dirty="0" smtClean="0">
                <a:solidFill>
                  <a:srgbClr val="000000"/>
                </a:solidFill>
                <a:latin typeface="Arial"/>
              </a:rPr>
            </a:br>
            <a:r>
              <a:rPr lang="en-US" sz="2200" kern="0" dirty="0" smtClean="0">
                <a:solidFill>
                  <a:srgbClr val="000000"/>
                </a:solidFill>
                <a:latin typeface="Arial"/>
              </a:rPr>
              <a:t>                          layer of compact bone</a:t>
            </a:r>
          </a:p>
          <a:p>
            <a:pPr lvl="2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Central 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medullary cavity except 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clavicle</a:t>
            </a:r>
          </a:p>
          <a:p>
            <a:pPr lvl="2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Ossification </a:t>
            </a:r>
            <a:r>
              <a:rPr lang="en-US" kern="0" dirty="0" err="1">
                <a:solidFill>
                  <a:srgbClr val="000000"/>
                </a:solidFill>
                <a:latin typeface="Arial"/>
              </a:rPr>
              <a:t>cartilagenous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 except clavicle*</a:t>
            </a:r>
          </a:p>
          <a:p>
            <a:pPr lvl="2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Position of nutrient foramen away from the growing 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end</a:t>
            </a:r>
          </a:p>
          <a:p>
            <a:pPr lvl="2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E.g. 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: </a:t>
            </a:r>
            <a:endParaRPr lang="en-US" kern="0" dirty="0" smtClean="0">
              <a:solidFill>
                <a:srgbClr val="000000"/>
              </a:solidFill>
              <a:latin typeface="Arial"/>
            </a:endParaRPr>
          </a:p>
          <a:p>
            <a:pPr lvl="3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kern="0" dirty="0" err="1" smtClean="0">
                <a:solidFill>
                  <a:srgbClr val="000000"/>
                </a:solidFill>
                <a:latin typeface="Arial"/>
              </a:rPr>
              <a:t>Humerus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, Tibia, Femur, 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Ulna</a:t>
            </a:r>
          </a:p>
          <a:p>
            <a:pPr lvl="3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Metatarsal, metacarpals, phalanges (one epiphysis) </a:t>
            </a:r>
          </a:p>
          <a:p>
            <a:pPr lvl="2" indent="-342900" eaLnBrk="1" hangingPunct="1">
              <a:lnSpc>
                <a:spcPct val="150000"/>
              </a:lnSpc>
              <a:buClr>
                <a:srgbClr val="779F92"/>
              </a:buClr>
              <a:buSzPct val="75000"/>
            </a:pP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lvl="2" indent="-342900" eaLnBrk="1" hangingPunct="1">
              <a:buClr>
                <a:srgbClr val="779F92"/>
              </a:buClr>
              <a:buSzPct val="75000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  <a:p>
            <a:pPr marL="800100" lvl="2" indent="0" eaLnBrk="1" hangingPunct="1">
              <a:buClr>
                <a:srgbClr val="779F92"/>
              </a:buClr>
              <a:buSzPct val="75000"/>
              <a:buNone/>
            </a:pPr>
            <a:r>
              <a:rPr lang="en-US" sz="2400" kern="0" noProof="0" dirty="0" smtClean="0">
                <a:solidFill>
                  <a:srgbClr val="000000"/>
                </a:solidFill>
                <a:latin typeface="Arial"/>
              </a:rPr>
              <a:t> 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152400"/>
            <a:ext cx="91821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200" b="1" dirty="0" smtClean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Structure of Long Bones</a:t>
            </a:r>
            <a:endParaRPr lang="th-TH" sz="3200" dirty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5029200" cy="6019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b="1" dirty="0" err="1" smtClean="0"/>
              <a:t>Periosteum</a:t>
            </a:r>
            <a:endParaRPr lang="en-US" sz="28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Outside covering of the diaphysis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Fibrous connective tissue membrane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Two </a:t>
            </a:r>
            <a:r>
              <a:rPr lang="en-US" sz="2400" dirty="0" err="1"/>
              <a:t>sublayers</a:t>
            </a:r>
            <a:endParaRPr lang="en-US" sz="24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 smtClean="0"/>
              <a:t>         Outer </a:t>
            </a:r>
            <a:r>
              <a:rPr lang="en-US" sz="2400" dirty="0"/>
              <a:t>fibrous layer of dense </a:t>
            </a:r>
            <a:r>
              <a:rPr lang="en-US" sz="2400" dirty="0" smtClean="0"/>
              <a:t>  </a:t>
            </a:r>
            <a:br>
              <a:rPr lang="en-US" sz="2400" dirty="0" smtClean="0"/>
            </a:br>
            <a:r>
              <a:rPr lang="en-US" sz="2400" dirty="0" smtClean="0"/>
              <a:t>             irregular </a:t>
            </a:r>
            <a:r>
              <a:rPr lang="en-US" sz="2400" dirty="0"/>
              <a:t>connective </a:t>
            </a:r>
            <a:r>
              <a:rPr lang="en-US" sz="2400" dirty="0" smtClean="0"/>
              <a:t>tissue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 smtClean="0"/>
              <a:t>         Inner cellular </a:t>
            </a:r>
            <a:r>
              <a:rPr lang="en-US" sz="2400" dirty="0" err="1" smtClean="0"/>
              <a:t>osteogenic</a:t>
            </a:r>
            <a:r>
              <a:rPr lang="en-US" sz="2400" dirty="0" smtClean="0"/>
              <a:t>  layer</a:t>
            </a:r>
          </a:p>
          <a:p>
            <a:pPr>
              <a:lnSpc>
                <a:spcPct val="90000"/>
              </a:lnSpc>
            </a:pPr>
            <a:r>
              <a:rPr lang="en-US" sz="2800" b="1" dirty="0" err="1"/>
              <a:t>Endosteum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 Covers </a:t>
            </a:r>
            <a:r>
              <a:rPr lang="en-US" sz="2400" dirty="0"/>
              <a:t>the internal bone surfaces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Osteogenic</a:t>
            </a:r>
            <a:r>
              <a:rPr lang="en-US" sz="2400" dirty="0" smtClean="0"/>
              <a:t> layer 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Vascular membrane lining the marrow cavity 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b="1" dirty="0" err="1" smtClean="0"/>
              <a:t>Sharpey’s</a:t>
            </a:r>
            <a:r>
              <a:rPr lang="en-US" sz="2800" b="1" dirty="0" smtClean="0"/>
              <a:t> fibers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Secure </a:t>
            </a:r>
            <a:r>
              <a:rPr lang="en-US" sz="2400" dirty="0" err="1" smtClean="0"/>
              <a:t>periosteum</a:t>
            </a:r>
            <a:r>
              <a:rPr lang="en-US" sz="2400" dirty="0" smtClean="0"/>
              <a:t> to underlying bone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Arteries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Supply bone cells with nutrients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876800" y="5410200"/>
            <a:ext cx="381000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-13855" y="76200"/>
            <a:ext cx="9182100" cy="6199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</a:rPr>
              <a:t>Structure of Long Bones</a:t>
            </a:r>
            <a:endParaRPr lang="th-TH" sz="3600" dirty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88082" y="707775"/>
            <a:ext cx="3987800" cy="4876800"/>
            <a:chOff x="4343400" y="1009650"/>
            <a:chExt cx="4521200" cy="5086350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009650"/>
              <a:ext cx="452120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343400" y="55626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Rectangle 5"/>
          <p:cNvSpPr/>
          <p:nvPr/>
        </p:nvSpPr>
        <p:spPr>
          <a:xfrm>
            <a:off x="5640526" y="5410200"/>
            <a:ext cx="350347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400" i="1" dirty="0">
                <a:latin typeface="+mj-lt"/>
              </a:rPr>
              <a:t>Nutrient </a:t>
            </a:r>
            <a:r>
              <a:rPr lang="en-US" sz="2400" i="1" dirty="0" smtClean="0">
                <a:latin typeface="+mj-lt"/>
              </a:rPr>
              <a:t>artery</a:t>
            </a:r>
          </a:p>
          <a:p>
            <a:pPr lvl="1">
              <a:lnSpc>
                <a:spcPct val="90000"/>
              </a:lnSpc>
            </a:pPr>
            <a:r>
              <a:rPr lang="en-US" sz="2400" i="1" dirty="0" smtClean="0">
                <a:latin typeface="+mj-lt"/>
              </a:rPr>
              <a:t>periosteal arteries</a:t>
            </a:r>
          </a:p>
          <a:p>
            <a:pPr lvl="1">
              <a:lnSpc>
                <a:spcPct val="90000"/>
              </a:lnSpc>
            </a:pPr>
            <a:r>
              <a:rPr lang="en-US" sz="2400" i="1" dirty="0" smtClean="0">
                <a:latin typeface="+mj-lt"/>
              </a:rPr>
              <a:t>epiphyseal arteries  </a:t>
            </a:r>
          </a:p>
          <a:p>
            <a:pPr lvl="1">
              <a:lnSpc>
                <a:spcPct val="90000"/>
              </a:lnSpc>
            </a:pPr>
            <a:r>
              <a:rPr lang="en-US" sz="2400" i="1" dirty="0" err="1" smtClean="0">
                <a:latin typeface="+mj-lt"/>
              </a:rPr>
              <a:t>metaphyseal</a:t>
            </a:r>
            <a:r>
              <a:rPr lang="en-US" sz="2400" i="1" dirty="0" smtClean="0">
                <a:latin typeface="+mj-lt"/>
              </a:rPr>
              <a:t> arteries</a:t>
            </a:r>
            <a:endParaRPr lang="en-US" sz="24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8082" y="5994737"/>
            <a:ext cx="703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ym typeface="Wingdings 2"/>
              </a:rPr>
              <a:t>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38307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13855" y="228600"/>
            <a:ext cx="9182100" cy="6199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</a:rPr>
              <a:t>Types of Long Bones</a:t>
            </a:r>
            <a:endParaRPr lang="th-TH" sz="3600" dirty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71104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Typical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– bones of the limbs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Miniature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- short long bones having one epiphysis 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        metacarpals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None/>
              <a:tabLst/>
              <a:defRPr/>
            </a:pPr>
            <a:r>
              <a:rPr lang="en-US" sz="2800" kern="0" noProof="0" dirty="0" smtClean="0">
                <a:solidFill>
                  <a:srgbClr val="000000"/>
                </a:solidFill>
                <a:latin typeface="Tahoma"/>
              </a:rPr>
              <a:t>		  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metatarsals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None/>
              <a:tabLst/>
              <a:defRPr/>
            </a:pPr>
            <a:r>
              <a:rPr lang="en-US" sz="2800" kern="0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800" kern="0" dirty="0" smtClean="0">
                <a:solidFill>
                  <a:srgbClr val="000000"/>
                </a:solidFill>
                <a:latin typeface="Tahoma"/>
              </a:rPr>
              <a:t>                            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phalanges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Modified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– no medullary cavity</a:t>
            </a:r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lavical 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091476"/>
            <a:ext cx="6400800" cy="45418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3855" y="228600"/>
            <a:ext cx="9182100" cy="6199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</a:rPr>
              <a:t>Long Bone – Clavicle  </a:t>
            </a:r>
            <a:endParaRPr lang="th-TH" sz="3600" dirty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5334000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 Pay special attention to clavicle ……??? </a:t>
            </a:r>
            <a:endParaRPr lang="th-TH" sz="3200" b="1" i="1" dirty="0"/>
          </a:p>
        </p:txBody>
      </p:sp>
    </p:spTree>
    <p:extLst>
      <p:ext uri="{BB962C8B-B14F-4D97-AF65-F5344CB8AC3E}">
        <p14:creationId xmlns:p14="http://schemas.microsoft.com/office/powerpoint/2010/main" val="32598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0" y="1828800"/>
            <a:ext cx="5867400" cy="2667000"/>
            <a:chOff x="1524000" y="1828800"/>
            <a:chExt cx="5867400" cy="2667000"/>
          </a:xfrm>
        </p:grpSpPr>
        <p:sp>
          <p:nvSpPr>
            <p:cNvPr id="2" name="Oval 1"/>
            <p:cNvSpPr/>
            <p:nvPr/>
          </p:nvSpPr>
          <p:spPr>
            <a:xfrm>
              <a:off x="1524000" y="1828800"/>
              <a:ext cx="5867400" cy="2667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14600" y="2565737"/>
              <a:ext cx="434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/>
                <a:t>Short Bones </a:t>
              </a:r>
              <a:endParaRPr lang="th-TH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514600"/>
            <a:ext cx="762000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Cubical – Carpals/ Tarsals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Have six surfaces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Usually core of spongy bone completely surrounded by compact bone 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Ossification –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cartilagenous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modle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Arterial supply - periosteal vessels</a:t>
            </a:r>
          </a:p>
        </p:txBody>
      </p:sp>
      <p:pic>
        <p:nvPicPr>
          <p:cNvPr id="5" name="Picture 4" descr="scaph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685800"/>
            <a:ext cx="2971800" cy="251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7409"/>
            <a:ext cx="3769342" cy="117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11517" y="678874"/>
            <a:ext cx="6525058" cy="5562600"/>
            <a:chOff x="2808383" y="2730196"/>
            <a:chExt cx="3459067" cy="3255963"/>
          </a:xfrm>
        </p:grpSpPr>
        <p:grpSp>
          <p:nvGrpSpPr>
            <p:cNvPr id="4" name="Group 3"/>
            <p:cNvGrpSpPr/>
            <p:nvPr/>
          </p:nvGrpSpPr>
          <p:grpSpPr>
            <a:xfrm>
              <a:off x="2808383" y="2730196"/>
              <a:ext cx="3352800" cy="3255963"/>
              <a:chOff x="2808383" y="2730196"/>
              <a:chExt cx="3352800" cy="3255963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8383" y="2730196"/>
                <a:ext cx="3352800" cy="3255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Rounded Rectangle 2"/>
              <p:cNvSpPr/>
              <p:nvPr/>
            </p:nvSpPr>
            <p:spPr>
              <a:xfrm>
                <a:off x="4800600" y="3276600"/>
                <a:ext cx="7239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4057650" y="3220820"/>
              <a:ext cx="2209800" cy="450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/>
                <a:t> What is bone?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291" y="2124925"/>
            <a:ext cx="4329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seed </a:t>
            </a:r>
            <a:r>
              <a:rPr lang="en-US" sz="36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like </a:t>
            </a:r>
            <a:r>
              <a:rPr lang="en-US" sz="36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short </a:t>
            </a:r>
            <a:r>
              <a:rPr lang="en-US" sz="36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bones found inside the </a:t>
            </a:r>
            <a:r>
              <a:rPr lang="en-US" sz="36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tendon</a:t>
            </a:r>
          </a:p>
          <a:p>
            <a:pPr marL="571500" indent="-571500">
              <a:buFont typeface="Arial" pitchFamily="34" charset="0"/>
              <a:buChar char="•"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dalus" pitchFamily="18" charset="-78"/>
              <a:cs typeface="Andalus" pitchFamily="18" charset="-78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E.g.  Patella,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36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            Pisiform</a:t>
            </a:r>
            <a:endParaRPr kumimoji="0" lang="th-TH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dalus" pitchFamily="18" charset="-78"/>
            </a:endParaRPr>
          </a:p>
        </p:txBody>
      </p:sp>
      <p:pic>
        <p:nvPicPr>
          <p:cNvPr id="3" name="Picture 4" descr="scaphoid 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352" y="1981200"/>
            <a:ext cx="3124648" cy="298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8475" y="761937"/>
            <a:ext cx="5486400" cy="964135"/>
            <a:chOff x="304800" y="305218"/>
            <a:chExt cx="5486400" cy="964135"/>
          </a:xfrm>
        </p:grpSpPr>
        <p:sp>
          <p:nvSpPr>
            <p:cNvPr id="6" name="Rectangle 5"/>
            <p:cNvSpPr/>
            <p:nvPr/>
          </p:nvSpPr>
          <p:spPr>
            <a:xfrm>
              <a:off x="304800" y="305218"/>
              <a:ext cx="4724400" cy="93878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2151" y="438356"/>
              <a:ext cx="51790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dirty="0" err="1"/>
                <a:t>Sesamoid</a:t>
              </a:r>
              <a:r>
                <a:rPr lang="en-US" sz="4800" b="1" dirty="0" smtClean="0"/>
                <a:t> </a:t>
              </a:r>
              <a:r>
                <a:rPr lang="en-US" sz="4800" b="1" dirty="0"/>
                <a:t>bones</a:t>
              </a:r>
              <a:endParaRPr lang="th-TH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537603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34000" y="305218"/>
            <a:ext cx="3429000" cy="938786"/>
            <a:chOff x="5029201" y="533400"/>
            <a:chExt cx="3429000" cy="1219200"/>
          </a:xfrm>
        </p:grpSpPr>
        <p:sp>
          <p:nvSpPr>
            <p:cNvPr id="3" name="Rectangle 2"/>
            <p:cNvSpPr/>
            <p:nvPr/>
          </p:nvSpPr>
          <p:spPr>
            <a:xfrm>
              <a:off x="5029201" y="533400"/>
              <a:ext cx="3429000" cy="1219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336552" y="706306"/>
              <a:ext cx="28142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/>
                <a:t>Flat bones</a:t>
              </a:r>
              <a:endParaRPr lang="th-TH" sz="4800" b="1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76200" y="1110865"/>
            <a:ext cx="6192982" cy="521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Resembles plate </a:t>
            </a:r>
            <a:endParaRPr lang="en-US" sz="3200" kern="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32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Two outer plates of compact bone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32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Inner spongy </a:t>
            </a: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bone:  </a:t>
            </a:r>
            <a:r>
              <a:rPr lang="en-US" sz="3200" i="1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diploe</a:t>
            </a:r>
            <a:endParaRPr lang="en-US" sz="3200" kern="0" dirty="0" smtClean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Periosteal </a:t>
            </a:r>
            <a:r>
              <a:rPr lang="en-US" sz="32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vessels  </a:t>
            </a:r>
            <a:endParaRPr lang="en-US" sz="3200" kern="0" dirty="0" smtClean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Have</a:t>
            </a:r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3200" dirty="0">
                <a:latin typeface="Andalus" pitchFamily="18" charset="-78"/>
                <a:cs typeface="Andalus" pitchFamily="18" charset="-78"/>
              </a:rPr>
              <a:t>bone marrow but no marrow </a:t>
            </a:r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cavity</a:t>
            </a: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32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e.g</a:t>
            </a: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.	skull bones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sz="32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	</a:t>
            </a: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	scapula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sz="3200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	</a:t>
            </a:r>
            <a:r>
              <a:rPr lang="en-US" sz="3200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	ribs &amp; sternum </a:t>
            </a:r>
            <a:endParaRPr lang="en-US" sz="3200" kern="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0" y="1828800"/>
            <a:ext cx="5867400" cy="2667000"/>
            <a:chOff x="1524000" y="1828800"/>
            <a:chExt cx="5867400" cy="2667000"/>
          </a:xfrm>
        </p:grpSpPr>
        <p:sp>
          <p:nvSpPr>
            <p:cNvPr id="2" name="Oval 1"/>
            <p:cNvSpPr/>
            <p:nvPr/>
          </p:nvSpPr>
          <p:spPr>
            <a:xfrm>
              <a:off x="1524000" y="1828800"/>
              <a:ext cx="5867400" cy="2667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981200" y="2641937"/>
              <a:ext cx="5257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Irregular </a:t>
              </a:r>
              <a:r>
                <a:rPr lang="en-US" sz="6000" b="1" dirty="0" smtClean="0"/>
                <a:t>Bones </a:t>
              </a:r>
              <a:endParaRPr lang="th-TH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02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43200"/>
            <a:ext cx="96012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Irregular shape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Structurally spongy with covering of compact bone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E.g. Bones </a:t>
            </a: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of base of the </a:t>
            </a:r>
            <a: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skull   </a:t>
            </a:r>
            <a:b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</a:br>
            <a: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hip bone &amp; vertebrae </a:t>
            </a:r>
            <a:endParaRPr lang="en-US" sz="33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Arterial supply- </a:t>
            </a:r>
            <a:endParaRPr lang="en-US" sz="3300" dirty="0" smtClean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	large </a:t>
            </a: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nutrient </a:t>
            </a:r>
            <a: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artery            </a:t>
            </a:r>
          </a:p>
          <a:p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330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periosteal </a:t>
            </a: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vessels </a:t>
            </a:r>
            <a:endParaRPr kumimoji="0" lang="th-TH" sz="33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dalus" pitchFamily="18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4797" y="892600"/>
            <a:ext cx="4114801" cy="741219"/>
            <a:chOff x="304799" y="305218"/>
            <a:chExt cx="5486401" cy="1040014"/>
          </a:xfrm>
        </p:grpSpPr>
        <p:sp>
          <p:nvSpPr>
            <p:cNvPr id="6" name="Rectangle 5"/>
            <p:cNvSpPr/>
            <p:nvPr/>
          </p:nvSpPr>
          <p:spPr>
            <a:xfrm>
              <a:off x="304799" y="305218"/>
              <a:ext cx="4862945" cy="93878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2151" y="438357"/>
              <a:ext cx="5179049" cy="906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 smtClean="0"/>
                <a:t>Irregular Bones</a:t>
              </a:r>
              <a:endParaRPr lang="th-TH" sz="3600" b="1" dirty="0"/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8" y="792752"/>
            <a:ext cx="2619465" cy="153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5422"/>
            <a:ext cx="1851631" cy="257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8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675" y="3007816"/>
            <a:ext cx="9601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Irregular bones containing air sinuses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Surrounds the nasal cavity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Make the skull lighter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Help in resonance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Act as air conditioning chambers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Humidify and warm up  inspired air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Maxilla, frontal, sphenoid, </a:t>
            </a:r>
            <a:r>
              <a:rPr lang="en-US" sz="3300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ethmoid</a:t>
            </a:r>
            <a:r>
              <a:rPr lang="en-US" sz="33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bones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sz="33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7838" y="1358097"/>
            <a:ext cx="4114801" cy="741219"/>
            <a:chOff x="304799" y="305218"/>
            <a:chExt cx="5486401" cy="1040014"/>
          </a:xfrm>
        </p:grpSpPr>
        <p:sp>
          <p:nvSpPr>
            <p:cNvPr id="4" name="Rectangle 3"/>
            <p:cNvSpPr/>
            <p:nvPr/>
          </p:nvSpPr>
          <p:spPr>
            <a:xfrm>
              <a:off x="304799" y="305218"/>
              <a:ext cx="4862945" cy="93878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12151" y="438357"/>
              <a:ext cx="5179049" cy="906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Pneumatic </a:t>
              </a:r>
              <a:r>
                <a:rPr lang="en-US" sz="3600" b="1" dirty="0" smtClean="0"/>
                <a:t>bones</a:t>
              </a:r>
              <a:endParaRPr lang="th-TH" sz="3600" b="1" dirty="0"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-33764"/>
            <a:ext cx="42767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311727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Bone Classification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71600" y="1676400"/>
            <a:ext cx="6781800" cy="3733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b="1" dirty="0" smtClean="0"/>
              <a:t>According to region</a:t>
            </a:r>
            <a:endParaRPr lang="en-US" sz="4000" b="1" dirty="0"/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</a:t>
            </a:r>
            <a:r>
              <a:rPr lang="en-US" sz="4000" b="1" dirty="0"/>
              <a:t>structure</a:t>
            </a:r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</a:t>
            </a:r>
            <a:r>
              <a:rPr lang="en-US" sz="4000" b="1" dirty="0"/>
              <a:t>shape</a:t>
            </a:r>
          </a:p>
          <a:p>
            <a:pPr>
              <a:lnSpc>
                <a:spcPct val="120000"/>
              </a:lnSpc>
            </a:pPr>
            <a:r>
              <a:rPr lang="en-US" sz="4000" b="1" dirty="0" smtClean="0"/>
              <a:t>According to ossification</a:t>
            </a:r>
            <a:endParaRPr lang="en-US" sz="4000" b="1" dirty="0"/>
          </a:p>
          <a:p>
            <a:pPr>
              <a:lnSpc>
                <a:spcPct val="120000"/>
              </a:lnSpc>
            </a:pP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1697182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FF"/>
                </a:solidFill>
                <a:sym typeface="Wingdings 2"/>
              </a:rPr>
              <a:t></a:t>
            </a:r>
            <a:endParaRPr lang="th-TH" sz="60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2565737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FF"/>
                </a:solidFill>
                <a:sym typeface="Wingdings 2"/>
              </a:rPr>
              <a:t></a:t>
            </a:r>
            <a:endParaRPr lang="th-TH" sz="60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0" y="3480137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FF"/>
                </a:solidFill>
                <a:sym typeface="Wingdings 2"/>
              </a:rPr>
              <a:t></a:t>
            </a:r>
            <a:endParaRPr lang="th-TH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295400"/>
            <a:ext cx="7696200" cy="548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b="1" kern="0" dirty="0" smtClean="0">
                <a:solidFill>
                  <a:srgbClr val="0000FF"/>
                </a:solidFill>
                <a:latin typeface="Tahoma"/>
              </a:rPr>
              <a:t>Membranous  bone</a:t>
            </a:r>
          </a:p>
          <a:p>
            <a:pPr marL="1257300" lvl="2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kern="0" dirty="0">
                <a:solidFill>
                  <a:srgbClr val="000000"/>
                </a:solidFill>
                <a:latin typeface="Times New Roman"/>
              </a:rPr>
              <a:t>formed directly from </a:t>
            </a:r>
            <a:r>
              <a:rPr lang="en-US" b="1" i="1" kern="0" dirty="0" smtClean="0">
                <a:solidFill>
                  <a:srgbClr val="000000"/>
                </a:solidFill>
                <a:latin typeface="Times New Roman"/>
              </a:rPr>
              <a:t>mesenchyme/ ossify in membrane </a:t>
            </a:r>
            <a:r>
              <a:rPr lang="en-US" kern="0" dirty="0" smtClean="0">
                <a:solidFill>
                  <a:srgbClr val="000000"/>
                </a:solidFill>
                <a:latin typeface="Tahoma"/>
              </a:rPr>
              <a:t>                        </a:t>
            </a:r>
            <a:br>
              <a:rPr lang="en-US" kern="0" dirty="0" smtClean="0">
                <a:solidFill>
                  <a:srgbClr val="000000"/>
                </a:solidFill>
                <a:latin typeface="Tahoma"/>
              </a:rPr>
            </a:br>
            <a:r>
              <a:rPr lang="en-US" kern="0" dirty="0" smtClean="0">
                <a:solidFill>
                  <a:srgbClr val="000000"/>
                </a:solidFill>
                <a:latin typeface="Tahoma"/>
              </a:rPr>
              <a:t>        </a:t>
            </a: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vault of the skull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                bones </a:t>
            </a:r>
            <a:r>
              <a:rPr lang="en-US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of the </a:t>
            </a: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face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               clavicle </a:t>
            </a:r>
            <a:endParaRPr lang="en-US" kern="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b="1" kern="0" dirty="0">
                <a:solidFill>
                  <a:srgbClr val="0000FF"/>
                </a:solidFill>
                <a:latin typeface="Tahoma"/>
              </a:rPr>
              <a:t>Cartilage </a:t>
            </a:r>
            <a:r>
              <a:rPr lang="en-US" b="1" kern="0" dirty="0" smtClean="0">
                <a:solidFill>
                  <a:srgbClr val="0000FF"/>
                </a:solidFill>
                <a:latin typeface="Tahoma"/>
              </a:rPr>
              <a:t>bone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sz="2600" kern="0" dirty="0" smtClean="0">
                <a:solidFill>
                  <a:srgbClr val="000000"/>
                </a:solidFill>
                <a:latin typeface="Times New Roman"/>
              </a:rPr>
              <a:t> develop </a:t>
            </a:r>
            <a:r>
              <a:rPr lang="en-US" sz="2600" kern="0" dirty="0">
                <a:solidFill>
                  <a:srgbClr val="000000"/>
                </a:solidFill>
                <a:latin typeface="Times New Roman"/>
              </a:rPr>
              <a:t>initially from </a:t>
            </a:r>
            <a:r>
              <a:rPr lang="en-US" sz="2600" b="1" i="1" kern="0" dirty="0">
                <a:solidFill>
                  <a:srgbClr val="000000"/>
                </a:solidFill>
                <a:latin typeface="Times New Roman"/>
              </a:rPr>
              <a:t>hyaline cartilage</a:t>
            </a:r>
            <a:endParaRPr lang="en-US" sz="2600" kern="0" dirty="0">
              <a:solidFill>
                <a:srgbClr val="000000"/>
              </a:solidFill>
              <a:latin typeface="Times New Roman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kern="0" dirty="0" smtClean="0">
                <a:solidFill>
                  <a:srgbClr val="000000"/>
                </a:solidFill>
                <a:latin typeface="Tahoma"/>
              </a:rPr>
              <a:t>                    </a:t>
            </a: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vertebral column</a:t>
            </a:r>
            <a:endParaRPr lang="en-US" kern="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     </a:t>
            </a: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  thoracic cage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kern="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kern="0" dirty="0" smtClean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               bones of the limbs </a:t>
            </a:r>
            <a:endParaRPr lang="en-US" kern="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403513"/>
            <a:ext cx="9182100" cy="4675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endParaRPr lang="en-US" sz="3200" b="1" dirty="0" smtClean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Bone Classification - According </a:t>
            </a:r>
            <a:r>
              <a:rPr lang="en-US" sz="3200" b="1" dirty="0">
                <a:solidFill>
                  <a:schemeClr val="tx1"/>
                </a:solidFill>
              </a:rPr>
              <a:t>to </a:t>
            </a:r>
            <a:r>
              <a:rPr lang="en-US" sz="3200" b="1" dirty="0" smtClean="0">
                <a:solidFill>
                  <a:schemeClr val="tx1"/>
                </a:solidFill>
              </a:rPr>
              <a:t>ossification</a:t>
            </a:r>
            <a:endParaRPr lang="th-TH" sz="3200" dirty="0">
              <a:solidFill>
                <a:schemeClr val="tx1"/>
              </a:solidFill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8153400" cy="5791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Bones are shaped by the tissues that act upon and around them</a:t>
            </a:r>
          </a:p>
          <a:p>
            <a:r>
              <a:rPr lang="en-US" dirty="0" smtClean="0"/>
              <a:t>Bones display bulges, depressions and holes which serve as sites of muscle, ligament and tendon attachment, points of articulation, or as conduits for blood vessels and </a:t>
            </a:r>
            <a:r>
              <a:rPr lang="en-US" dirty="0" smtClean="0"/>
              <a:t>nerves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Projections</a:t>
            </a:r>
            <a:r>
              <a:rPr lang="en-US" dirty="0" smtClean="0"/>
              <a:t> from the bone surface include heads, trochanters, spines, and </a:t>
            </a:r>
            <a:r>
              <a:rPr lang="en-US" dirty="0" smtClean="0"/>
              <a:t>others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Depressions</a:t>
            </a:r>
            <a:r>
              <a:rPr lang="en-US" dirty="0" smtClean="0"/>
              <a:t> include </a:t>
            </a:r>
            <a:r>
              <a:rPr lang="en-US" dirty="0" smtClean="0"/>
              <a:t>fossae and </a:t>
            </a:r>
            <a:r>
              <a:rPr lang="en-US" dirty="0" smtClean="0"/>
              <a:t>grooves 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4631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FF66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Bone Surface Markings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CCFF66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9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88069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90199"/>
            <a:ext cx="3757613" cy="4114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Tuberosity 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/>
              <a:t>a large rounded projection which may be roughened</a:t>
            </a:r>
          </a:p>
          <a:p>
            <a:pPr lvl="1"/>
            <a:r>
              <a:rPr lang="en-US" sz="3200" dirty="0" err="1" smtClean="0"/>
              <a:t>tibial</a:t>
            </a:r>
            <a:r>
              <a:rPr lang="en-US" sz="3200" dirty="0" smtClean="0"/>
              <a:t> tuberosity</a:t>
            </a:r>
          </a:p>
        </p:txBody>
      </p:sp>
      <p:pic>
        <p:nvPicPr>
          <p:cNvPr id="88070" name="Picture 12" descr="7.27 The tibia and fibula of…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2"/>
          <a:stretch>
            <a:fillRect/>
          </a:stretch>
        </p:blipFill>
        <p:spPr>
          <a:xfrm>
            <a:off x="3910013" y="304800"/>
            <a:ext cx="4751387" cy="6019800"/>
          </a:xfrm>
        </p:spPr>
      </p:pic>
      <p:sp>
        <p:nvSpPr>
          <p:cNvPr id="88071" name="Rectangle 13"/>
          <p:cNvSpPr>
            <a:spLocks noChangeArrowheads="1"/>
          </p:cNvSpPr>
          <p:nvPr/>
        </p:nvSpPr>
        <p:spPr bwMode="auto">
          <a:xfrm>
            <a:off x="7543800" y="1524000"/>
            <a:ext cx="9906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9334" y="1189038"/>
            <a:ext cx="3505200" cy="4800600"/>
          </a:xfrm>
          <a:noFill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Crest </a:t>
            </a:r>
            <a:r>
              <a:rPr lang="en-US" b="1" dirty="0" smtClean="0">
                <a:solidFill>
                  <a:srgbClr val="FF0000"/>
                </a:solidFill>
              </a:rPr>
              <a:t>– </a:t>
            </a:r>
          </a:p>
          <a:p>
            <a:r>
              <a:rPr lang="en-US" dirty="0" smtClean="0"/>
              <a:t>A </a:t>
            </a:r>
            <a:r>
              <a:rPr lang="en-US" dirty="0" smtClean="0"/>
              <a:t>narrow ridge of bone; usually prominent</a:t>
            </a:r>
          </a:p>
          <a:p>
            <a:pPr lvl="1"/>
            <a:r>
              <a:rPr lang="en-US" sz="3200" dirty="0" smtClean="0"/>
              <a:t>Crest of the ilium</a:t>
            </a:r>
          </a:p>
        </p:txBody>
      </p:sp>
      <p:pic>
        <p:nvPicPr>
          <p:cNvPr id="90118" name="Picture 7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t="2512" r="3671"/>
          <a:stretch>
            <a:fillRect/>
          </a:stretch>
        </p:blipFill>
        <p:spPr>
          <a:xfrm>
            <a:off x="3657600" y="1660525"/>
            <a:ext cx="5257800" cy="4070350"/>
          </a:xfrm>
          <a:noFill/>
        </p:spPr>
      </p:pic>
    </p:spTree>
    <p:extLst>
      <p:ext uri="{BB962C8B-B14F-4D97-AF65-F5344CB8AC3E}">
        <p14:creationId xmlns:p14="http://schemas.microsoft.com/office/powerpoint/2010/main" val="2890503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wa5 tiss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752600"/>
            <a:ext cx="1295400" cy="533400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3962400" cy="5029200"/>
          </a:xfrm>
          <a:noFill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Trochanter</a:t>
            </a:r>
          </a:p>
          <a:p>
            <a:r>
              <a:rPr lang="en-US" dirty="0" smtClean="0"/>
              <a:t> </a:t>
            </a:r>
            <a:r>
              <a:rPr lang="en-US" dirty="0" smtClean="0"/>
              <a:t>A very large, blunt, irregularly shaped process</a:t>
            </a:r>
          </a:p>
          <a:p>
            <a:pPr lvl="1"/>
            <a:r>
              <a:rPr lang="en-US" sz="3200" dirty="0" smtClean="0"/>
              <a:t>Greater trochanter of femur</a:t>
            </a:r>
          </a:p>
        </p:txBody>
      </p:sp>
      <p:pic>
        <p:nvPicPr>
          <p:cNvPr id="92166" name="Picture 8" descr="7.26b Bones of the right thi…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>
            <a:fillRect/>
          </a:stretch>
        </p:blipFill>
        <p:spPr>
          <a:xfrm>
            <a:off x="4745038" y="228600"/>
            <a:ext cx="3767137" cy="6324600"/>
          </a:xfrm>
        </p:spPr>
      </p:pic>
      <p:sp>
        <p:nvSpPr>
          <p:cNvPr id="92167" name="Rectangle 9"/>
          <p:cNvSpPr>
            <a:spLocks noChangeArrowheads="1"/>
          </p:cNvSpPr>
          <p:nvPr/>
        </p:nvSpPr>
        <p:spPr bwMode="auto">
          <a:xfrm>
            <a:off x="6934200" y="533400"/>
            <a:ext cx="1143000" cy="60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50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4114800" cy="5029200"/>
          </a:xfrm>
          <a:noFill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Line 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/>
              <a:t>Narrow ridge of bone; less prominent than a crest</a:t>
            </a:r>
          </a:p>
          <a:p>
            <a:pPr lvl="1"/>
            <a:r>
              <a:rPr lang="en-US" sz="3200" dirty="0" smtClean="0"/>
              <a:t>Intertrochanteric line</a:t>
            </a:r>
          </a:p>
        </p:txBody>
      </p:sp>
      <p:pic>
        <p:nvPicPr>
          <p:cNvPr id="94214" name="Picture 7" descr="7.26b Bones of the right thi…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9"/>
          <a:stretch>
            <a:fillRect/>
          </a:stretch>
        </p:blipFill>
        <p:spPr>
          <a:xfrm>
            <a:off x="4552950" y="228600"/>
            <a:ext cx="3998913" cy="6400800"/>
          </a:xfrm>
          <a:noFill/>
        </p:spPr>
      </p:pic>
      <p:sp>
        <p:nvSpPr>
          <p:cNvPr id="94215" name="Rectangle 8"/>
          <p:cNvSpPr>
            <a:spLocks noChangeArrowheads="1"/>
          </p:cNvSpPr>
          <p:nvPr/>
        </p:nvSpPr>
        <p:spPr bwMode="auto">
          <a:xfrm>
            <a:off x="4800600" y="1371600"/>
            <a:ext cx="1676400" cy="60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3429000" cy="51054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Tubercle </a:t>
            </a:r>
            <a:r>
              <a:rPr lang="en-US" sz="2800" dirty="0" smtClean="0"/>
              <a:t>- Small rounded projection or process</a:t>
            </a:r>
          </a:p>
          <a:p>
            <a:pPr lvl="1"/>
            <a:r>
              <a:rPr lang="en-US" sz="2400" dirty="0" smtClean="0"/>
              <a:t>adductor tubercle</a:t>
            </a:r>
          </a:p>
        </p:txBody>
      </p:sp>
      <p:pic>
        <p:nvPicPr>
          <p:cNvPr id="96262" name="Picture 8" descr="7.26b Bones of the right thi…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9"/>
          <a:stretch>
            <a:fillRect/>
          </a:stretch>
        </p:blipFill>
        <p:spPr>
          <a:xfrm>
            <a:off x="4591050" y="304800"/>
            <a:ext cx="3998913" cy="6400800"/>
          </a:xfrm>
        </p:spPr>
      </p:pic>
      <p:sp>
        <p:nvSpPr>
          <p:cNvPr id="96263" name="Rectangle 9"/>
          <p:cNvSpPr>
            <a:spLocks noChangeArrowheads="1"/>
          </p:cNvSpPr>
          <p:nvPr/>
        </p:nvSpPr>
        <p:spPr bwMode="auto">
          <a:xfrm>
            <a:off x="7391400" y="4343400"/>
            <a:ext cx="9906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96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3505200" cy="51054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Condyle -</a:t>
            </a:r>
            <a:r>
              <a:rPr lang="en-US" sz="2800" dirty="0" smtClean="0"/>
              <a:t> Rounded articular projection</a:t>
            </a:r>
          </a:p>
          <a:p>
            <a:pPr lvl="1"/>
            <a:r>
              <a:rPr lang="en-US" sz="2400" dirty="0" smtClean="0"/>
              <a:t>lateral condyle of femur</a:t>
            </a:r>
          </a:p>
        </p:txBody>
      </p:sp>
      <p:pic>
        <p:nvPicPr>
          <p:cNvPr id="106502" name="Picture 8" descr="7.26b Bones of the right thi…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9"/>
          <a:stretch>
            <a:fillRect/>
          </a:stretch>
        </p:blipFill>
        <p:spPr>
          <a:xfrm>
            <a:off x="4181475" y="228600"/>
            <a:ext cx="4741863" cy="6400800"/>
          </a:xfrm>
        </p:spPr>
      </p:pic>
      <p:sp>
        <p:nvSpPr>
          <p:cNvPr id="106503" name="Rectangle 9"/>
          <p:cNvSpPr>
            <a:spLocks noChangeArrowheads="1"/>
          </p:cNvSpPr>
          <p:nvPr/>
        </p:nvSpPr>
        <p:spPr bwMode="auto">
          <a:xfrm>
            <a:off x="7391400" y="3886200"/>
            <a:ext cx="9144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8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3962400" cy="838200"/>
          </a:xfrm>
          <a:noFill/>
        </p:spPr>
        <p:txBody>
          <a:bodyPr anchor="b"/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3429000" cy="49530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Epicondyle</a:t>
            </a:r>
            <a:r>
              <a:rPr lang="en-US" sz="2800" dirty="0" smtClean="0"/>
              <a:t> - raised area on or above a condyle</a:t>
            </a:r>
          </a:p>
          <a:p>
            <a:pPr lvl="1"/>
            <a:r>
              <a:rPr lang="en-US" sz="2400" dirty="0" smtClean="0"/>
              <a:t>medial epicondyle of the </a:t>
            </a:r>
            <a:r>
              <a:rPr lang="en-US" sz="2400" dirty="0" err="1" smtClean="0"/>
              <a:t>humerous</a:t>
            </a:r>
            <a:endParaRPr lang="en-US" sz="2400" dirty="0" smtClean="0"/>
          </a:p>
        </p:txBody>
      </p:sp>
      <p:pic>
        <p:nvPicPr>
          <p:cNvPr id="98310" name="Picture 8" descr="7.22 The humerus of the arm…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8"/>
          <a:stretch>
            <a:fillRect/>
          </a:stretch>
        </p:blipFill>
        <p:spPr>
          <a:xfrm>
            <a:off x="4435475" y="381000"/>
            <a:ext cx="4387850" cy="6248400"/>
          </a:xfrm>
        </p:spPr>
      </p:pic>
      <p:sp>
        <p:nvSpPr>
          <p:cNvPr id="98311" name="Rectangle 9"/>
          <p:cNvSpPr>
            <a:spLocks noChangeArrowheads="1"/>
          </p:cNvSpPr>
          <p:nvPr/>
        </p:nvSpPr>
        <p:spPr bwMode="auto">
          <a:xfrm>
            <a:off x="7696200" y="5181600"/>
            <a:ext cx="10668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4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4191000" cy="762000"/>
          </a:xfrm>
          <a:noFill/>
        </p:spPr>
        <p:txBody>
          <a:bodyPr anchor="b"/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3505200" cy="48768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Spine -</a:t>
            </a:r>
            <a:r>
              <a:rPr lang="en-US" sz="2800" dirty="0" smtClean="0"/>
              <a:t> A sharp, slender, often pointed projection</a:t>
            </a:r>
          </a:p>
          <a:p>
            <a:pPr lvl="1"/>
            <a:r>
              <a:rPr lang="en-US" sz="2400" dirty="0" err="1" smtClean="0"/>
              <a:t>Spinous</a:t>
            </a:r>
            <a:r>
              <a:rPr lang="en-US" sz="2400" dirty="0" smtClean="0"/>
              <a:t> process of vertebrae</a:t>
            </a:r>
          </a:p>
        </p:txBody>
      </p:sp>
      <p:pic>
        <p:nvPicPr>
          <p:cNvPr id="100358" name="Picture 9" descr="7.15 Structure of a typical …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1371600"/>
            <a:ext cx="5105400" cy="4086225"/>
          </a:xfrm>
        </p:spPr>
      </p:pic>
      <p:sp>
        <p:nvSpPr>
          <p:cNvPr id="100359" name="Rectangle 10"/>
          <p:cNvSpPr>
            <a:spLocks noChangeArrowheads="1"/>
          </p:cNvSpPr>
          <p:nvPr/>
        </p:nvSpPr>
        <p:spPr bwMode="auto">
          <a:xfrm>
            <a:off x="7924800" y="1752600"/>
            <a:ext cx="914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09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3429000" cy="51054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Head </a:t>
            </a:r>
            <a:r>
              <a:rPr lang="en-US" sz="2800" dirty="0" smtClean="0"/>
              <a:t>- Bony expansion carried on a narrow neck</a:t>
            </a:r>
          </a:p>
          <a:p>
            <a:pPr lvl="1"/>
            <a:r>
              <a:rPr lang="en-US" sz="2400" dirty="0" smtClean="0"/>
              <a:t>head of the </a:t>
            </a:r>
            <a:r>
              <a:rPr lang="en-US" sz="2400" dirty="0" err="1" smtClean="0"/>
              <a:t>humerus</a:t>
            </a:r>
            <a:endParaRPr lang="en-US" sz="2400" dirty="0" smtClean="0"/>
          </a:p>
        </p:txBody>
      </p:sp>
      <p:pic>
        <p:nvPicPr>
          <p:cNvPr id="102406" name="Picture 8" descr="7.22 The humerus of the arm…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4" r="24687"/>
          <a:stretch>
            <a:fillRect/>
          </a:stretch>
        </p:blipFill>
        <p:spPr>
          <a:xfrm>
            <a:off x="4435475" y="152400"/>
            <a:ext cx="4233863" cy="6477000"/>
          </a:xfrm>
        </p:spPr>
      </p:pic>
      <p:sp>
        <p:nvSpPr>
          <p:cNvPr id="102407" name="Rectangle 9"/>
          <p:cNvSpPr>
            <a:spLocks noChangeArrowheads="1"/>
          </p:cNvSpPr>
          <p:nvPr/>
        </p:nvSpPr>
        <p:spPr bwMode="auto">
          <a:xfrm>
            <a:off x="4495800" y="457200"/>
            <a:ext cx="990600" cy="60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0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noFill/>
        </p:spPr>
        <p:txBody>
          <a:bodyPr anchor="b"/>
          <a:lstStyle/>
          <a:p>
            <a:r>
              <a:rPr lang="en-US" smtClean="0"/>
              <a:t>Bone Markings</a:t>
            </a:r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772400" cy="12954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Facet -</a:t>
            </a:r>
            <a:r>
              <a:rPr lang="en-US" sz="2800" dirty="0" smtClean="0"/>
              <a:t> Smooth, nearly flat articular surface</a:t>
            </a:r>
          </a:p>
          <a:p>
            <a:pPr lvl="1"/>
            <a:r>
              <a:rPr lang="en-US" sz="2400" dirty="0" smtClean="0"/>
              <a:t>facet on transverse process of thoracic vertebrae </a:t>
            </a:r>
          </a:p>
        </p:txBody>
      </p:sp>
      <p:pic>
        <p:nvPicPr>
          <p:cNvPr id="104454" name="Picture 9" descr="Thorasic vertebrae                                             00000447Anatomy                        AB89E6CB: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2" b="63734"/>
          <a:stretch>
            <a:fillRect/>
          </a:stretch>
        </p:blipFill>
        <p:spPr>
          <a:xfrm>
            <a:off x="228600" y="2895600"/>
            <a:ext cx="8686800" cy="1828800"/>
          </a:xfrm>
        </p:spPr>
      </p:pic>
      <p:sp>
        <p:nvSpPr>
          <p:cNvPr id="104455" name="Rectangle 10"/>
          <p:cNvSpPr>
            <a:spLocks noChangeArrowheads="1"/>
          </p:cNvSpPr>
          <p:nvPr/>
        </p:nvSpPr>
        <p:spPr bwMode="auto">
          <a:xfrm>
            <a:off x="1219200" y="3962400"/>
            <a:ext cx="10668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4456" name="Text Box 11"/>
          <p:cNvSpPr txBox="1">
            <a:spLocks noChangeArrowheads="1"/>
          </p:cNvSpPr>
          <p:nvPr/>
        </p:nvSpPr>
        <p:spPr bwMode="auto">
          <a:xfrm>
            <a:off x="1279525" y="3927475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/>
              <a:t>Facet</a:t>
            </a:r>
          </a:p>
        </p:txBody>
      </p:sp>
      <p:sp>
        <p:nvSpPr>
          <p:cNvPr id="104457" name="Line 12"/>
          <p:cNvSpPr>
            <a:spLocks noChangeShapeType="1"/>
          </p:cNvSpPr>
          <p:nvPr/>
        </p:nvSpPr>
        <p:spPr bwMode="auto">
          <a:xfrm flipV="1">
            <a:off x="2286000" y="3657600"/>
            <a:ext cx="1676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66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762000"/>
          </a:xfrm>
          <a:noFill/>
        </p:spPr>
        <p:txBody>
          <a:bodyPr anchor="b"/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3429000" cy="50292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Ramus </a:t>
            </a:r>
            <a:r>
              <a:rPr lang="en-US" sz="2800" dirty="0" smtClean="0"/>
              <a:t>- </a:t>
            </a:r>
            <a:r>
              <a:rPr lang="en-US" sz="2800" dirty="0" err="1" smtClean="0"/>
              <a:t>Armlike</a:t>
            </a:r>
            <a:r>
              <a:rPr lang="en-US" sz="2800" dirty="0" smtClean="0"/>
              <a:t> bar of bone</a:t>
            </a:r>
          </a:p>
          <a:p>
            <a:pPr lvl="1"/>
            <a:r>
              <a:rPr lang="en-US" sz="2400" dirty="0" smtClean="0"/>
              <a:t>ramus of the pubis</a:t>
            </a:r>
          </a:p>
        </p:txBody>
      </p:sp>
      <p:pic>
        <p:nvPicPr>
          <p:cNvPr id="108550" name="Picture 7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t="2512" r="3671"/>
          <a:stretch>
            <a:fillRect/>
          </a:stretch>
        </p:blipFill>
        <p:spPr>
          <a:xfrm>
            <a:off x="3962400" y="1930400"/>
            <a:ext cx="4953000" cy="3833813"/>
          </a:xfrm>
          <a:noFill/>
        </p:spPr>
      </p:pic>
    </p:spTree>
    <p:extLst>
      <p:ext uri="{BB962C8B-B14F-4D97-AF65-F5344CB8AC3E}">
        <p14:creationId xmlns:p14="http://schemas.microsoft.com/office/powerpoint/2010/main" val="258251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762000"/>
          </a:xfrm>
          <a:noFill/>
        </p:spPr>
        <p:txBody>
          <a:bodyPr anchor="b"/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43000"/>
            <a:ext cx="3581400" cy="49530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Meatus </a:t>
            </a:r>
            <a:r>
              <a:rPr lang="en-US" sz="2800" dirty="0" smtClean="0"/>
              <a:t>- canal-like passageway</a:t>
            </a:r>
          </a:p>
          <a:p>
            <a:pPr lvl="1"/>
            <a:r>
              <a:rPr lang="en-US" sz="2400" dirty="0" smtClean="0"/>
              <a:t>External auditory meatus</a:t>
            </a:r>
          </a:p>
        </p:txBody>
      </p:sp>
      <p:pic>
        <p:nvPicPr>
          <p:cNvPr id="110598" name="Picture 9" descr="7.5 The temporal bone       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2568"/>
          <a:stretch>
            <a:fillRect/>
          </a:stretch>
        </p:blipFill>
        <p:spPr>
          <a:xfrm>
            <a:off x="3429000" y="1066800"/>
            <a:ext cx="5562600" cy="4727575"/>
          </a:xfrm>
        </p:spPr>
      </p:pic>
      <p:sp>
        <p:nvSpPr>
          <p:cNvPr id="110599" name="Rectangle 10"/>
          <p:cNvSpPr>
            <a:spLocks noChangeArrowheads="1"/>
          </p:cNvSpPr>
          <p:nvPr/>
        </p:nvSpPr>
        <p:spPr bwMode="auto">
          <a:xfrm>
            <a:off x="3505200" y="4495800"/>
            <a:ext cx="13716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3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6" name="Group 14"/>
          <p:cNvGrpSpPr>
            <a:grpSpLocks/>
          </p:cNvGrpSpPr>
          <p:nvPr/>
        </p:nvGrpSpPr>
        <p:grpSpPr bwMode="auto">
          <a:xfrm>
            <a:off x="566738" y="0"/>
            <a:ext cx="8196262" cy="7007225"/>
            <a:chOff x="566738" y="0"/>
            <a:chExt cx="8196262" cy="7007225"/>
          </a:xfrm>
        </p:grpSpPr>
        <p:pic>
          <p:nvPicPr>
            <p:cNvPr id="88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738" y="0"/>
              <a:ext cx="8196262" cy="700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4191000" y="2895600"/>
              <a:ext cx="0" cy="14478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076" name="TextBox 3"/>
            <p:cNvSpPr txBox="1">
              <a:spLocks noChangeArrowheads="1"/>
            </p:cNvSpPr>
            <p:nvPr/>
          </p:nvSpPr>
          <p:spPr bwMode="auto">
            <a:xfrm>
              <a:off x="3581400" y="4343400"/>
              <a:ext cx="16430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b="1" dirty="0">
                  <a:cs typeface="Arial" pitchFamily="34" charset="0"/>
                </a:rPr>
                <a:t>Adipose tissue</a:t>
              </a:r>
              <a:endParaRPr lang="th-TH" sz="1600" b="1">
                <a:cs typeface="Arial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362200" y="28956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6154738" y="2819400"/>
            <a:ext cx="1177925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grpSp>
        <p:nvGrpSpPr>
          <p:cNvPr id="88069" name="Group 12"/>
          <p:cNvGrpSpPr>
            <a:grpSpLocks/>
          </p:cNvGrpSpPr>
          <p:nvPr/>
        </p:nvGrpSpPr>
        <p:grpSpPr bwMode="auto">
          <a:xfrm>
            <a:off x="3521075" y="2819400"/>
            <a:ext cx="4006850" cy="319088"/>
            <a:chOff x="3521440" y="2819400"/>
            <a:chExt cx="4006120" cy="31979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03838" y="2910087"/>
              <a:ext cx="380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354612" y="2948271"/>
              <a:ext cx="0" cy="1909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521440" y="2819400"/>
              <a:ext cx="228558" cy="190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99002" y="2819400"/>
              <a:ext cx="228558" cy="190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67600" y="5715000"/>
            <a:ext cx="1295400" cy="5334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09760"/>
      </p:ext>
    </p:extLst>
  </p:cSld>
  <p:clrMapOvr>
    <a:masterClrMapping/>
  </p:clrMapOvr>
  <p:transition spd="slow" advClick="0" advTm="12000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3429000" cy="50292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Sinus </a:t>
            </a:r>
            <a:r>
              <a:rPr lang="en-US" sz="2800" dirty="0" smtClean="0"/>
              <a:t>- Cavity within a bone, filled with air and lined with mucous membrane</a:t>
            </a:r>
          </a:p>
          <a:p>
            <a:pPr lvl="1"/>
            <a:r>
              <a:rPr lang="en-US" sz="2400" dirty="0" smtClean="0"/>
              <a:t>nasal sinus</a:t>
            </a:r>
          </a:p>
        </p:txBody>
      </p:sp>
      <p:pic>
        <p:nvPicPr>
          <p:cNvPr id="112646" name="Picture 8" descr="7.7 The ethmoid bone        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1017588"/>
            <a:ext cx="4953000" cy="5354637"/>
          </a:xfrm>
        </p:spPr>
      </p:pic>
      <p:sp>
        <p:nvSpPr>
          <p:cNvPr id="112647" name="Rectangle 9"/>
          <p:cNvSpPr>
            <a:spLocks noChangeArrowheads="1"/>
          </p:cNvSpPr>
          <p:nvPr/>
        </p:nvSpPr>
        <p:spPr bwMode="auto">
          <a:xfrm>
            <a:off x="4191000" y="5181600"/>
            <a:ext cx="14478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6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91000" cy="838200"/>
          </a:xfrm>
          <a:noFill/>
        </p:spPr>
        <p:txBody>
          <a:bodyPr anchor="b"/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3429000" cy="49530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Fossa </a:t>
            </a:r>
            <a:r>
              <a:rPr lang="en-US" sz="2800" dirty="0" smtClean="0"/>
              <a:t>- Shallow, </a:t>
            </a:r>
            <a:r>
              <a:rPr lang="en-US" sz="2800" dirty="0" err="1" smtClean="0"/>
              <a:t>basinlike</a:t>
            </a:r>
            <a:r>
              <a:rPr lang="en-US" sz="2800" dirty="0" smtClean="0"/>
              <a:t> depression in a bone often serving as an articular surface</a:t>
            </a:r>
          </a:p>
          <a:p>
            <a:pPr lvl="1"/>
            <a:r>
              <a:rPr lang="en-US" sz="2400" dirty="0" smtClean="0"/>
              <a:t>Olecranon fossa</a:t>
            </a:r>
          </a:p>
        </p:txBody>
      </p:sp>
      <p:pic>
        <p:nvPicPr>
          <p:cNvPr id="114694" name="Picture 7" descr="7.22 The humerus of the arm…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4" r="26563"/>
          <a:stretch>
            <a:fillRect/>
          </a:stretch>
        </p:blipFill>
        <p:spPr>
          <a:xfrm>
            <a:off x="4524375" y="304800"/>
            <a:ext cx="3903663" cy="6248400"/>
          </a:xfrm>
          <a:noFill/>
        </p:spPr>
      </p:pic>
      <p:sp>
        <p:nvSpPr>
          <p:cNvPr id="114695" name="Rectangle 8"/>
          <p:cNvSpPr>
            <a:spLocks noChangeArrowheads="1"/>
          </p:cNvSpPr>
          <p:nvPr/>
        </p:nvSpPr>
        <p:spPr bwMode="auto">
          <a:xfrm>
            <a:off x="4572000" y="4572000"/>
            <a:ext cx="11430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1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4191000" cy="685800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3276600" cy="49530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Groove</a:t>
            </a:r>
            <a:r>
              <a:rPr lang="en-US" sz="2800" dirty="0" smtClean="0"/>
              <a:t> - a narrow furrow in the surface of the bone</a:t>
            </a:r>
          </a:p>
          <a:p>
            <a:pPr lvl="1"/>
            <a:r>
              <a:rPr lang="en-US" sz="2400" dirty="0" smtClean="0"/>
              <a:t>radial groove</a:t>
            </a:r>
          </a:p>
        </p:txBody>
      </p:sp>
      <p:pic>
        <p:nvPicPr>
          <p:cNvPr id="116742" name="Picture 8" descr="7.22 The humerus of the arm…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4" r="26563"/>
          <a:stretch>
            <a:fillRect/>
          </a:stretch>
        </p:blipFill>
        <p:spPr>
          <a:xfrm>
            <a:off x="4614863" y="228600"/>
            <a:ext cx="3951287" cy="6324600"/>
          </a:xfrm>
        </p:spPr>
      </p:pic>
      <p:sp>
        <p:nvSpPr>
          <p:cNvPr id="116743" name="Rectangle 9"/>
          <p:cNvSpPr>
            <a:spLocks noChangeArrowheads="1"/>
          </p:cNvSpPr>
          <p:nvPr/>
        </p:nvSpPr>
        <p:spPr bwMode="auto">
          <a:xfrm>
            <a:off x="4648200" y="2438400"/>
            <a:ext cx="838200" cy="60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0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91000" cy="762000"/>
          </a:xfrm>
          <a:noFill/>
        </p:spPr>
        <p:txBody>
          <a:bodyPr anchor="b"/>
          <a:lstStyle/>
          <a:p>
            <a:pPr algn="l"/>
            <a:r>
              <a:rPr lang="en-US" smtClean="0"/>
              <a:t>Bone Markings</a:t>
            </a: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3429000" cy="5105400"/>
          </a:xfrm>
          <a:noFill/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Fissur</a:t>
            </a:r>
            <a:r>
              <a:rPr lang="en-US" sz="2800" dirty="0" smtClean="0"/>
              <a:t>e - Narrow, </a:t>
            </a:r>
            <a:r>
              <a:rPr lang="en-US" sz="2800" dirty="0" err="1" smtClean="0"/>
              <a:t>slitlike</a:t>
            </a:r>
            <a:r>
              <a:rPr lang="en-US" sz="2800" dirty="0" smtClean="0"/>
              <a:t> opening</a:t>
            </a:r>
          </a:p>
        </p:txBody>
      </p:sp>
      <p:pic>
        <p:nvPicPr>
          <p:cNvPr id="118790" name="Picture 8" descr="7.6 The sphenoid bone                                          000001F5Anatomy                        AB89E6CB: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3">
            <a:lum bright="-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49"/>
          <a:stretch>
            <a:fillRect/>
          </a:stretch>
        </p:blipFill>
        <p:spPr>
          <a:xfrm>
            <a:off x="3741738" y="1219200"/>
            <a:ext cx="4708525" cy="5105400"/>
          </a:xfrm>
        </p:spPr>
      </p:pic>
    </p:spTree>
    <p:extLst>
      <p:ext uri="{BB962C8B-B14F-4D97-AF65-F5344CB8AC3E}">
        <p14:creationId xmlns:p14="http://schemas.microsoft.com/office/powerpoint/2010/main" val="2923900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120836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smtClean="0"/>
              <a:t>Bone Markings</a:t>
            </a:r>
          </a:p>
        </p:txBody>
      </p:sp>
      <p:sp>
        <p:nvSpPr>
          <p:cNvPr id="120837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7772400" cy="1524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Foramen</a:t>
            </a:r>
            <a:r>
              <a:rPr lang="en-US" sz="2800" dirty="0" smtClean="0"/>
              <a:t> - Round or oval </a:t>
            </a:r>
            <a:r>
              <a:rPr lang="en-US" sz="2800" dirty="0" err="1" smtClean="0"/>
              <a:t>opeing</a:t>
            </a:r>
            <a:r>
              <a:rPr lang="en-US" sz="2800" dirty="0" smtClean="0"/>
              <a:t> through a bone</a:t>
            </a:r>
          </a:p>
          <a:p>
            <a:pPr lvl="1"/>
            <a:r>
              <a:rPr lang="en-US" sz="2400" dirty="0" smtClean="0"/>
              <a:t>Foramen magnum</a:t>
            </a:r>
          </a:p>
        </p:txBody>
      </p:sp>
      <p:pic>
        <p:nvPicPr>
          <p:cNvPr id="120838" name="Picture 18" descr="7.4a Anatomy of the inferior…                                  000001F5Anatomy                        AB89E6CB: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lum bright="-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3050" y="2438400"/>
            <a:ext cx="6057900" cy="4191000"/>
          </a:xfrm>
        </p:spPr>
      </p:pic>
      <p:sp>
        <p:nvSpPr>
          <p:cNvPr id="120839" name="Rectangle 19"/>
          <p:cNvSpPr>
            <a:spLocks noChangeArrowheads="1"/>
          </p:cNvSpPr>
          <p:nvPr/>
        </p:nvSpPr>
        <p:spPr bwMode="auto">
          <a:xfrm>
            <a:off x="6096000" y="6019800"/>
            <a:ext cx="1295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5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19113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US" b="1" smtClean="0">
                <a:solidFill>
                  <a:srgbClr val="0000FF"/>
                </a:solidFill>
              </a:rPr>
              <a:t>The Skeleton Throughout Life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458200" cy="4114800"/>
          </a:xfrm>
        </p:spPr>
        <p:txBody>
          <a:bodyPr/>
          <a:lstStyle/>
          <a:p>
            <a:r>
              <a:rPr lang="en-US" dirty="0" smtClean="0"/>
              <a:t>Bones are a timetable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Mesoderm</a:t>
            </a:r>
            <a:r>
              <a:rPr lang="en-US" dirty="0" smtClean="0"/>
              <a:t> – gives rise to embryonic </a:t>
            </a:r>
            <a:r>
              <a:rPr lang="en-US" b="1" dirty="0" smtClean="0"/>
              <a:t>mesenchyme</a:t>
            </a:r>
            <a:r>
              <a:rPr lang="en-US" dirty="0" smtClean="0"/>
              <a:t> cells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Mesenchyme</a:t>
            </a:r>
            <a:r>
              <a:rPr lang="en-US" dirty="0" smtClean="0"/>
              <a:t> – produces </a:t>
            </a:r>
            <a:r>
              <a:rPr lang="en-US" b="1" dirty="0" smtClean="0"/>
              <a:t>membranes</a:t>
            </a:r>
            <a:r>
              <a:rPr lang="en-US" dirty="0" smtClean="0"/>
              <a:t> and </a:t>
            </a:r>
            <a:r>
              <a:rPr lang="en-US" b="1" dirty="0" smtClean="0"/>
              <a:t>cartilage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Membranes</a:t>
            </a:r>
            <a:r>
              <a:rPr lang="en-US" dirty="0" smtClean="0"/>
              <a:t> and </a:t>
            </a:r>
            <a:r>
              <a:rPr lang="en-US" b="1" dirty="0" smtClean="0"/>
              <a:t>cartilage</a:t>
            </a:r>
            <a:r>
              <a:rPr lang="en-US" dirty="0" smtClean="0"/>
              <a:t> </a:t>
            </a:r>
            <a:r>
              <a:rPr lang="en-US" b="1" dirty="0" smtClean="0"/>
              <a:t>ossify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2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763000" cy="3886200"/>
          </a:xfrm>
        </p:spPr>
        <p:txBody>
          <a:bodyPr/>
          <a:lstStyle/>
          <a:p>
            <a:r>
              <a:rPr lang="en-US" dirty="0" smtClean="0"/>
              <a:t>Skeleton grows until the age of 18–21 years</a:t>
            </a:r>
          </a:p>
          <a:p>
            <a:r>
              <a:rPr lang="en-US" dirty="0" smtClean="0"/>
              <a:t>In children and adolescents</a:t>
            </a:r>
          </a:p>
          <a:p>
            <a:pPr lvl="1"/>
            <a:r>
              <a:rPr lang="en-US" dirty="0" smtClean="0"/>
              <a:t>Bone </a:t>
            </a:r>
            <a:r>
              <a:rPr lang="en-US" b="1" dirty="0" smtClean="0"/>
              <a:t>formation</a:t>
            </a:r>
            <a:r>
              <a:rPr lang="en-US" dirty="0" smtClean="0"/>
              <a:t> exceeds rate of bone </a:t>
            </a:r>
            <a:r>
              <a:rPr lang="en-US" b="1" dirty="0" smtClean="0"/>
              <a:t>reabsorption</a:t>
            </a:r>
            <a:endParaRPr lang="en-US" dirty="0" smtClean="0"/>
          </a:p>
          <a:p>
            <a:r>
              <a:rPr lang="en-US" dirty="0" smtClean="0"/>
              <a:t>In young adults </a:t>
            </a:r>
          </a:p>
          <a:p>
            <a:pPr lvl="1"/>
            <a:r>
              <a:rPr lang="en-US" dirty="0" smtClean="0"/>
              <a:t>Bone formation and bone reabsorption are in </a:t>
            </a:r>
            <a:r>
              <a:rPr lang="en-US" b="1" dirty="0" smtClean="0"/>
              <a:t>balance</a:t>
            </a:r>
            <a:endParaRPr lang="en-US" dirty="0" smtClean="0"/>
          </a:p>
          <a:p>
            <a:r>
              <a:rPr lang="en-US" dirty="0" smtClean="0"/>
              <a:t>In old age </a:t>
            </a:r>
            <a:r>
              <a:rPr lang="en-US" b="1" dirty="0" smtClean="0"/>
              <a:t>reabsorption</a:t>
            </a:r>
            <a:r>
              <a:rPr lang="en-US" dirty="0" smtClean="0"/>
              <a:t> </a:t>
            </a:r>
            <a:r>
              <a:rPr lang="en-US" b="1" dirty="0" smtClean="0"/>
              <a:t>predominates</a:t>
            </a:r>
            <a:endParaRPr lang="en-US" dirty="0" smtClean="0"/>
          </a:p>
          <a:p>
            <a:r>
              <a:rPr lang="en-US" dirty="0" smtClean="0"/>
              <a:t>Bone mass declines with age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kern="0" dirty="0" smtClean="0">
                <a:solidFill>
                  <a:srgbClr val="0000FF"/>
                </a:solidFill>
              </a:rPr>
              <a:t>The Skeleton Throughout Life</a:t>
            </a:r>
          </a:p>
        </p:txBody>
      </p:sp>
    </p:spTree>
    <p:extLst>
      <p:ext uri="{BB962C8B-B14F-4D97-AF65-F5344CB8AC3E}">
        <p14:creationId xmlns:p14="http://schemas.microsoft.com/office/powerpoint/2010/main" val="5109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65018" y="1295399"/>
            <a:ext cx="7772400" cy="5181601"/>
          </a:xfrm>
          <a:prstGeom prst="rect">
            <a:avLst/>
          </a:prstGeo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ndalus" pitchFamily="18" charset="-78"/>
                <a:cs typeface="Andalus" pitchFamily="18" charset="-78"/>
              </a:rPr>
              <a:t>To have strong bones when you are young, and to prevent bone loss when you are older, you need to get enough </a:t>
            </a:r>
          </a:p>
          <a:p>
            <a:pPr marL="0" indent="0">
              <a:buNone/>
            </a:pPr>
            <a:r>
              <a:rPr lang="en-US" b="1" dirty="0" smtClean="0">
                <a:latin typeface="Andalus" pitchFamily="18" charset="-78"/>
                <a:cs typeface="Andalus" pitchFamily="18" charset="-78"/>
              </a:rPr>
              <a:t>                    </a:t>
            </a:r>
            <a:r>
              <a:rPr lang="en-US" b="1" dirty="0" smtClean="0">
                <a:solidFill>
                  <a:srgbClr val="0000FF"/>
                </a:solidFill>
                <a:latin typeface="Andalus" pitchFamily="18" charset="-78"/>
                <a:cs typeface="Andalus" pitchFamily="18" charset="-78"/>
              </a:rPr>
              <a:t>Calcium                 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Andalus" pitchFamily="18" charset="-78"/>
                <a:cs typeface="Andalus" pitchFamily="18" charset="-78"/>
              </a:rPr>
              <a:t>                    Vitamin D </a:t>
            </a:r>
          </a:p>
          <a:p>
            <a:pPr marL="0" indent="0">
              <a:buNone/>
            </a:pPr>
            <a:r>
              <a:rPr lang="en-US" b="1">
                <a:solidFill>
                  <a:srgbClr val="0000FF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b="1" smtClean="0">
                <a:solidFill>
                  <a:srgbClr val="0000FF"/>
                </a:solidFill>
                <a:latin typeface="Andalus" pitchFamily="18" charset="-78"/>
                <a:cs typeface="Andalus" pitchFamily="18" charset="-78"/>
              </a:rPr>
              <a:t>                   Exercise</a:t>
            </a:r>
            <a:endParaRPr lang="en-US" dirty="0" smtClean="0">
              <a:solidFill>
                <a:srgbClr val="0000FF"/>
              </a:solidFill>
              <a:latin typeface="Andalus" pitchFamily="18" charset="-78"/>
              <a:cs typeface="Andalus" pitchFamily="18" charset="-78"/>
            </a:endParaRP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</a:t>
            </a:r>
          </a:p>
          <a:p>
            <a:r>
              <a:rPr lang="en-US" dirty="0" smtClean="0">
                <a:latin typeface="Andalus" pitchFamily="18" charset="-78"/>
                <a:cs typeface="Andalus" pitchFamily="18" charset="-78"/>
              </a:rPr>
              <a:t>There are many kinds of bone problems</a:t>
            </a:r>
          </a:p>
          <a:p>
            <a:r>
              <a:rPr lang="en-US" dirty="0" smtClean="0">
                <a:latin typeface="Andalus" pitchFamily="18" charset="-78"/>
                <a:cs typeface="Andalus" pitchFamily="18" charset="-78"/>
              </a:rPr>
              <a:t>Fractures are the commonest problem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0782" y="335756"/>
            <a:ext cx="91440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kern="0" dirty="0" smtClean="0">
                <a:solidFill>
                  <a:srgbClr val="0000FF"/>
                </a:solidFill>
              </a:rPr>
              <a:t>The Skeleton Throughout Life</a:t>
            </a:r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2652713"/>
            <a:ext cx="9144000" cy="83098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66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CCFF66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Clinical aspects of Bones</a:t>
            </a:r>
          </a:p>
        </p:txBody>
      </p:sp>
    </p:spTree>
    <p:extLst>
      <p:ext uri="{BB962C8B-B14F-4D97-AF65-F5344CB8AC3E}">
        <p14:creationId xmlns:p14="http://schemas.microsoft.com/office/powerpoint/2010/main" val="7742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7874"/>
          </a:xfrm>
        </p:spPr>
        <p:txBody>
          <a:bodyPr/>
          <a:lstStyle/>
          <a:p>
            <a:pPr algn="ctr"/>
            <a:r>
              <a:rPr lang="en-US" sz="4000" b="1" dirty="0" smtClean="0"/>
              <a:t>Osteoporosis</a:t>
            </a:r>
            <a:r>
              <a:rPr lang="en-US" sz="4000" dirty="0" smtClean="0"/>
              <a:t>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14400"/>
            <a:ext cx="7772400" cy="3048000"/>
          </a:xfrm>
        </p:spPr>
        <p:txBody>
          <a:bodyPr/>
          <a:lstStyle/>
          <a:p>
            <a:pPr lvl="1"/>
            <a:r>
              <a:rPr lang="en-US" sz="2800" b="1" dirty="0" smtClean="0"/>
              <a:t>Decrease in organic &amp; inorganic components </a:t>
            </a:r>
            <a:r>
              <a:rPr lang="en-US" sz="2800" dirty="0" smtClean="0"/>
              <a:t>of bone</a:t>
            </a:r>
            <a:endParaRPr lang="en-US" sz="2800" dirty="0"/>
          </a:p>
          <a:p>
            <a:pPr lvl="1"/>
            <a:r>
              <a:rPr lang="en-US" sz="2800" dirty="0" smtClean="0"/>
              <a:t>Characterized by low bone mass – weak bones</a:t>
            </a:r>
          </a:p>
          <a:p>
            <a:pPr lvl="1"/>
            <a:r>
              <a:rPr lang="en-US" sz="2800" dirty="0" smtClean="0"/>
              <a:t>Bone reabsorption outpaces bone deposition</a:t>
            </a:r>
          </a:p>
          <a:p>
            <a:pPr lvl="1"/>
            <a:r>
              <a:rPr lang="en-US" sz="2800" dirty="0" smtClean="0"/>
              <a:t>Occurs most of in women after menopause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4" y="3733800"/>
            <a:ext cx="3708806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114800"/>
            <a:ext cx="39052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71600" y="5989927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b="1" dirty="0"/>
              <a:t>Normal bone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943600" y="6491288"/>
            <a:ext cx="221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b="1" dirty="0"/>
              <a:t>Osteoporotic bone</a:t>
            </a:r>
          </a:p>
        </p:txBody>
      </p:sp>
    </p:spTree>
    <p:extLst>
      <p:ext uri="{BB962C8B-B14F-4D97-AF65-F5344CB8AC3E}">
        <p14:creationId xmlns:p14="http://schemas.microsoft.com/office/powerpoint/2010/main" val="23952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982200" cy="6096000"/>
          </a:xfrm>
        </p:spPr>
        <p:txBody>
          <a:bodyPr/>
          <a:lstStyle/>
          <a:p>
            <a:pPr lvl="1" eaLnBrk="1" hangingPunct="1"/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rgbClr val="0000FF"/>
                </a:solidFill>
              </a:rPr>
              <a:t>Support</a:t>
            </a:r>
          </a:p>
          <a:p>
            <a:pPr lvl="2" eaLnBrk="1" hangingPunct="1"/>
            <a:r>
              <a:rPr lang="en-US" dirty="0" smtClean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Provide rigid structural frame work for </a:t>
            </a:r>
            <a:r>
              <a:rPr lang="en-US" dirty="0" smtClean="0">
                <a:solidFill>
                  <a:srgbClr val="000000"/>
                </a:solidFill>
                <a:latin typeface="+mj-lt"/>
                <a:cs typeface="+mn-cs"/>
              </a:rPr>
              <a:t>the entire body</a:t>
            </a:r>
            <a:endParaRPr lang="en-US" dirty="0" smtClean="0">
              <a:latin typeface="+mj-lt"/>
              <a:cs typeface="+mn-cs"/>
            </a:endParaRPr>
          </a:p>
          <a:p>
            <a:pPr lvl="1" eaLnBrk="1" hangingPunct="1"/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rgbClr val="0000FF"/>
                </a:solidFill>
              </a:rPr>
              <a:t>Movement</a:t>
            </a:r>
          </a:p>
          <a:p>
            <a:pPr lvl="2" eaLnBrk="1" hangingPunct="1"/>
            <a:r>
              <a:rPr lang="en-US" dirty="0" smtClean="0"/>
              <a:t>muscles attach by tendons &amp; use bones as levers to move </a:t>
            </a:r>
          </a:p>
          <a:p>
            <a:pPr lvl="1" eaLnBrk="1" hangingPunct="1"/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rgbClr val="0000FF"/>
                </a:solidFill>
              </a:rPr>
              <a:t>Protection</a:t>
            </a:r>
          </a:p>
          <a:p>
            <a:pPr lvl="2" eaLnBrk="1" hangingPunct="1"/>
            <a:r>
              <a:rPr lang="en-US" dirty="0" smtClean="0"/>
              <a:t>Skull – brain</a:t>
            </a:r>
          </a:p>
          <a:p>
            <a:pPr lvl="2" eaLnBrk="1" hangingPunct="1"/>
            <a:r>
              <a:rPr lang="en-US" dirty="0" smtClean="0"/>
              <a:t>Vertebrae – spinal cord</a:t>
            </a:r>
          </a:p>
          <a:p>
            <a:pPr lvl="2" eaLnBrk="1" hangingPunct="1"/>
            <a:r>
              <a:rPr lang="en-US" dirty="0" smtClean="0"/>
              <a:t>Rib cage – thoracic organs</a:t>
            </a:r>
          </a:p>
          <a:p>
            <a:pPr lvl="1" eaLnBrk="1" hangingPunct="1"/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rgbClr val="0000FF"/>
                </a:solidFill>
              </a:rPr>
              <a:t>Mineral storage</a:t>
            </a:r>
          </a:p>
          <a:p>
            <a:pPr lvl="2" eaLnBrk="1" hangingPunct="1"/>
            <a:r>
              <a:rPr lang="en-US" dirty="0" smtClean="0"/>
              <a:t>Calcium and phosphorus</a:t>
            </a:r>
          </a:p>
          <a:p>
            <a:pPr lvl="2" eaLnBrk="1" hangingPunct="1"/>
            <a:r>
              <a:rPr lang="en-US" dirty="0" smtClean="0"/>
              <a:t>Released as ions into blood as needed </a:t>
            </a:r>
          </a:p>
          <a:p>
            <a:pPr lvl="1" eaLnBrk="1" hangingPunct="1"/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rgbClr val="0000FF"/>
                </a:solidFill>
              </a:rPr>
              <a:t>Blood cell formation and energy storage</a:t>
            </a:r>
          </a:p>
          <a:p>
            <a:pPr lvl="2" eaLnBrk="1" hangingPunct="1"/>
            <a:r>
              <a:rPr lang="en-US" dirty="0" smtClean="0"/>
              <a:t>Bone marrow:  red makes blood, yellow stores fat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38100" y="76200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  <a:latin typeface="Calibri" pitchFamily="34" charset="0"/>
                <a:cs typeface="Andalus" pitchFamily="18" charset="-78"/>
              </a:rPr>
              <a:t>Functions </a:t>
            </a:r>
            <a:r>
              <a:rPr lang="en-US" sz="3600" b="1" dirty="0">
                <a:solidFill>
                  <a:schemeClr val="tx1"/>
                </a:solidFill>
                <a:latin typeface="Calibri" pitchFamily="34" charset="0"/>
                <a:cs typeface="Andalus" pitchFamily="18" charset="-78"/>
              </a:rPr>
              <a:t>of Bones</a:t>
            </a:r>
            <a:endParaRPr lang="th-TH" sz="3600" b="1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429"/>
            <a:ext cx="9144000" cy="769429"/>
          </a:xfrm>
        </p:spPr>
        <p:txBody>
          <a:bodyPr/>
          <a:lstStyle/>
          <a:p>
            <a:pPr algn="ctr"/>
            <a:r>
              <a:rPr lang="en-US" sz="4400" b="1" dirty="0" smtClean="0"/>
              <a:t>Rickets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924014"/>
            <a:ext cx="533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/>
              <a:buChar char=""/>
              <a:tabLst>
                <a:tab pos="457200" algn="l"/>
              </a:tabLst>
            </a:pPr>
            <a:r>
              <a:rPr lang="en-US" dirty="0" smtClean="0">
                <a:ea typeface="Times New Roman"/>
                <a:cs typeface="Angsana New"/>
              </a:rPr>
              <a:t>Prolonged </a:t>
            </a:r>
            <a:r>
              <a:rPr lang="en-US" b="1" dirty="0" smtClean="0">
                <a:ea typeface="Times New Roman"/>
                <a:cs typeface="Angsana New"/>
              </a:rPr>
              <a:t>Vitamin </a:t>
            </a:r>
            <a:r>
              <a:rPr lang="en-US" b="1" dirty="0">
                <a:ea typeface="Times New Roman"/>
                <a:cs typeface="Angsana New"/>
              </a:rPr>
              <a:t>D deficiency</a:t>
            </a:r>
            <a:r>
              <a:rPr lang="en-US" dirty="0">
                <a:ea typeface="Times New Roman"/>
                <a:cs typeface="Angsana New"/>
              </a:rPr>
              <a:t> in growing children</a:t>
            </a:r>
            <a:endParaRPr lang="en-US" sz="1100" dirty="0">
              <a:ea typeface="Times New Roman"/>
              <a:cs typeface="Angsana New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  <a:tabLst>
                <a:tab pos="457200" algn="l"/>
              </a:tabLst>
            </a:pPr>
            <a:r>
              <a:rPr lang="en-US" dirty="0">
                <a:ea typeface="Times New Roman"/>
                <a:cs typeface="Angsana New"/>
              </a:rPr>
              <a:t>Unable to absorb calcium and phosphate from gut </a:t>
            </a:r>
            <a:endParaRPr lang="en-US" sz="1100" dirty="0">
              <a:ea typeface="Times New Roman"/>
              <a:cs typeface="Angsana New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  <a:tabLst>
                <a:tab pos="457200" algn="l"/>
              </a:tabLst>
            </a:pPr>
            <a:r>
              <a:rPr lang="en-US" dirty="0">
                <a:ea typeface="Times New Roman"/>
                <a:cs typeface="Angsana New"/>
              </a:rPr>
              <a:t>Inorganic bone matrix (mineral salts) lacks calcium-  </a:t>
            </a:r>
            <a:endParaRPr lang="en-US" sz="1100" dirty="0">
              <a:ea typeface="Times New Roman"/>
              <a:cs typeface="Angsana New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  <a:tabLst>
                <a:tab pos="457200" algn="l"/>
              </a:tabLst>
            </a:pPr>
            <a:r>
              <a:rPr lang="en-US" dirty="0">
                <a:ea typeface="Times New Roman"/>
                <a:cs typeface="Angsana New"/>
              </a:rPr>
              <a:t>Bones deform</a:t>
            </a:r>
            <a:endParaRPr lang="en-US" sz="1100" dirty="0">
              <a:ea typeface="Times New Roman"/>
              <a:cs typeface="Angsana New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08" y="1877326"/>
            <a:ext cx="3164192" cy="414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5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Disorders of Bones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Osteomalacia</a:t>
            </a:r>
            <a:r>
              <a:rPr lang="en-US" dirty="0" smtClean="0"/>
              <a:t> – occurs in adults – bones are inadequately mineralized &amp; analogous to rickets in children </a:t>
            </a:r>
          </a:p>
          <a:p>
            <a:endParaRPr lang="en-US" dirty="0" smtClean="0"/>
          </a:p>
          <a:p>
            <a:r>
              <a:rPr lang="en-US" b="1" dirty="0" smtClean="0"/>
              <a:t>Paget's</a:t>
            </a:r>
            <a:r>
              <a:rPr lang="en-US" dirty="0" smtClean="0"/>
              <a:t> disease – characterized by excessive rate of bone deposition </a:t>
            </a:r>
          </a:p>
          <a:p>
            <a:endParaRPr lang="en-US" dirty="0" smtClean="0"/>
          </a:p>
          <a:p>
            <a:r>
              <a:rPr lang="en-US" b="1" dirty="0" smtClean="0"/>
              <a:t>Osteosarcoma</a:t>
            </a:r>
            <a:r>
              <a:rPr lang="en-US" dirty="0" smtClean="0"/>
              <a:t> – a form of bone cancer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89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457199"/>
            <a:ext cx="7772400" cy="567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Bone Diagnosis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  <a:hlinkClick r:id="rId2"/>
              </a:rPr>
              <a:t>Bone X-Ray (Radiography)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ALP (Alkaline Phosphatase) 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Bone Density Scan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   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  <a:hlinkClick r:id="rId5"/>
              </a:rPr>
              <a:t>Bone Markers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Bone Scan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  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2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0" y="533400"/>
            <a:ext cx="9144000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</a:rPr>
              <a:t>REFFERENCES </a:t>
            </a:r>
            <a:endParaRPr lang="th-TH" sz="3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9"/>
          <p:cNvSpPr txBox="1">
            <a:spLocks noChangeArrowheads="1"/>
          </p:cNvSpPr>
          <p:nvPr/>
        </p:nvSpPr>
        <p:spPr bwMode="auto">
          <a:xfrm>
            <a:off x="512763" y="1676400"/>
            <a:ext cx="81184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3333CC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Snell, R.S., (1992). Clinical anatomy for medical students. 4</a:t>
            </a:r>
            <a:r>
              <a:rPr lang="en-US" kern="0" baseline="30000" dirty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th</a:t>
            </a:r>
            <a:r>
              <a:rPr lang="en-US" kern="0" dirty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 ed., Boston: Little , brown &amp; </a:t>
            </a:r>
            <a:r>
              <a:rPr lang="en-US" kern="0" dirty="0" err="1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compay</a:t>
            </a:r>
            <a:r>
              <a:rPr lang="en-US" kern="0" dirty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 . </a:t>
            </a:r>
          </a:p>
          <a:p>
            <a:pPr eaLnBrk="1" hangingPunct="1">
              <a:buClr>
                <a:srgbClr val="3333CC"/>
              </a:buClr>
              <a:defRPr/>
            </a:pPr>
            <a:r>
              <a:rPr lang="en-US" kern="0" dirty="0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Drake et al., (2005). Gray’s anatomy for students. Philadelphia: Elsevier Inc.  </a:t>
            </a:r>
          </a:p>
          <a:p>
            <a:pPr eaLnBrk="1" hangingPunct="1">
              <a:buClr>
                <a:srgbClr val="3333CC"/>
              </a:buClr>
              <a:defRPr/>
            </a:pPr>
            <a:r>
              <a:rPr lang="en-US" kern="0" dirty="0" err="1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Romanes</a:t>
            </a:r>
            <a:r>
              <a:rPr lang="en-US" kern="0" dirty="0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, G.J., (1996). </a:t>
            </a:r>
            <a:r>
              <a:rPr lang="en-US" kern="0" dirty="0" err="1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Cunninghams</a:t>
            </a:r>
            <a:r>
              <a:rPr lang="en-US" kern="0" dirty="0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 manual of practical anatomy. 15</a:t>
            </a:r>
            <a:r>
              <a:rPr lang="en-US" kern="0" baseline="30000" dirty="0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th</a:t>
            </a:r>
            <a:r>
              <a:rPr lang="en-US" kern="0" dirty="0" smtClean="0">
                <a:solidFill>
                  <a:srgbClr val="000000"/>
                </a:solidFill>
                <a:latin typeface="Simplified Arabic" pitchFamily="18" charset="-78"/>
                <a:cs typeface="Simplified Arabic" pitchFamily="18" charset="-78"/>
              </a:rPr>
              <a:t> ed., Oxford: Oxford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11307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8305800" cy="2396836"/>
          </a:xfrm>
        </p:spPr>
        <p:txBody>
          <a:bodyPr>
            <a:noAutofit/>
          </a:bodyPr>
          <a:lstStyle/>
          <a:p>
            <a:pPr marL="609600" indent="-609600" eaLnBrk="1" hangingPunct="1">
              <a:buFontTx/>
              <a:buNone/>
            </a:pPr>
            <a:r>
              <a:rPr lang="en-US" sz="3600" dirty="0" smtClean="0">
                <a:latin typeface="Times New Roman" pitchFamily="18" charset="0"/>
              </a:rPr>
              <a:t>				</a:t>
            </a:r>
            <a:r>
              <a:rPr lang="en-US" sz="3600" b="1" dirty="0" smtClean="0">
                <a:latin typeface="Andalus" pitchFamily="18" charset="-78"/>
                <a:cs typeface="Andalus" pitchFamily="18" charset="-78"/>
              </a:rPr>
              <a:t>Cells</a:t>
            </a:r>
          </a:p>
          <a:p>
            <a:pPr marL="609600" indent="-609600" eaLnBrk="1" hangingPunct="1">
              <a:buFontTx/>
              <a:buNone/>
            </a:pPr>
            <a:r>
              <a:rPr lang="en-US" sz="3600" b="1" dirty="0" smtClean="0">
                <a:latin typeface="Andalus" pitchFamily="18" charset="-78"/>
                <a:cs typeface="Andalus" pitchFamily="18" charset="-78"/>
              </a:rPr>
              <a:t>                          +</a:t>
            </a:r>
          </a:p>
          <a:p>
            <a:pPr marL="609600" indent="-609600" eaLnBrk="1" hangingPunct="1">
              <a:buFontTx/>
              <a:buNone/>
            </a:pPr>
            <a:r>
              <a:rPr lang="en-US" sz="3600" b="1" dirty="0" smtClean="0">
                <a:latin typeface="Andalus" pitchFamily="18" charset="-78"/>
                <a:cs typeface="Andalus" pitchFamily="18" charset="-78"/>
              </a:rPr>
              <a:t>             Extracellular  matrix</a:t>
            </a:r>
          </a:p>
          <a:p>
            <a:pPr marL="609600" indent="-609600" eaLnBrk="1" hangingPunct="1">
              <a:buFontTx/>
              <a:buNone/>
            </a:pPr>
            <a:endParaRPr lang="en-US" sz="3600" dirty="0" smtClean="0">
              <a:latin typeface="Times New Roman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8100" y="304800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b="1" kern="0" dirty="0" smtClean="0">
                <a:solidFill>
                  <a:schemeClr val="tx1"/>
                </a:solidFill>
              </a:rPr>
              <a:t>Basic components of connective tissue</a:t>
            </a:r>
          </a:p>
        </p:txBody>
      </p:sp>
      <p:sp>
        <p:nvSpPr>
          <p:cNvPr id="83972" name="Rectangle 1"/>
          <p:cNvSpPr>
            <a:spLocks noChangeArrowheads="1"/>
          </p:cNvSpPr>
          <p:nvPr/>
        </p:nvSpPr>
        <p:spPr bwMode="auto">
          <a:xfrm>
            <a:off x="838200" y="4659638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3600" b="1" dirty="0">
                <a:latin typeface="Andalus" pitchFamily="18" charset="-78"/>
                <a:cs typeface="Andalus" pitchFamily="18" charset="-78"/>
              </a:rPr>
              <a:t>variety of </a:t>
            </a:r>
            <a:r>
              <a:rPr lang="en-US" sz="3600" b="1" dirty="0" err="1">
                <a:latin typeface="Andalus" pitchFamily="18" charset="-78"/>
                <a:cs typeface="Andalus" pitchFamily="18" charset="-78"/>
              </a:rPr>
              <a:t>fibres</a:t>
            </a:r>
            <a:r>
              <a:rPr lang="en-US" sz="3600" b="1" dirty="0">
                <a:latin typeface="Andalus" pitchFamily="18" charset="-78"/>
                <a:cs typeface="Andalus" pitchFamily="18" charset="-78"/>
              </a:rPr>
              <a:t>  </a:t>
            </a:r>
          </a:p>
        </p:txBody>
      </p:sp>
      <p:sp>
        <p:nvSpPr>
          <p:cNvPr id="83973" name="Rectangle 3"/>
          <p:cNvSpPr>
            <a:spLocks noChangeArrowheads="1"/>
          </p:cNvSpPr>
          <p:nvPr/>
        </p:nvSpPr>
        <p:spPr bwMode="auto">
          <a:xfrm>
            <a:off x="4267200" y="5527675"/>
            <a:ext cx="36407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latin typeface="Andalus" pitchFamily="18" charset="-78"/>
                <a:cs typeface="Andalus" pitchFamily="18" charset="-78"/>
              </a:rPr>
              <a:t>ground substance </a:t>
            </a:r>
          </a:p>
        </p:txBody>
      </p:sp>
      <p:sp>
        <p:nvSpPr>
          <p:cNvPr id="5" name="Down Arrow 4"/>
          <p:cNvSpPr/>
          <p:nvPr/>
        </p:nvSpPr>
        <p:spPr>
          <a:xfrm>
            <a:off x="2895600" y="3581689"/>
            <a:ext cx="228600" cy="685800"/>
          </a:xfrm>
          <a:prstGeom prst="downArrow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7" name="Down Arrow 6"/>
          <p:cNvSpPr/>
          <p:nvPr/>
        </p:nvSpPr>
        <p:spPr>
          <a:xfrm>
            <a:off x="5858970" y="3575050"/>
            <a:ext cx="228600" cy="1377950"/>
          </a:xfrm>
          <a:prstGeom prst="downArrow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95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305800" cy="2396836"/>
          </a:xfrm>
        </p:spPr>
        <p:txBody>
          <a:bodyPr>
            <a:noAutofit/>
          </a:bodyPr>
          <a:lstStyle/>
          <a:p>
            <a:pPr marL="609600" indent="-609600" eaLnBrk="1" hangingPunct="1">
              <a:buFontTx/>
              <a:buNone/>
            </a:pPr>
            <a:r>
              <a:rPr lang="en-US" dirty="0" smtClean="0">
                <a:latin typeface="Times New Roman" pitchFamily="18" charset="0"/>
              </a:rPr>
              <a:t>		</a:t>
            </a:r>
            <a:r>
              <a:rPr lang="en-US" b="1" dirty="0" smtClean="0">
                <a:latin typeface="Andalus" pitchFamily="18" charset="-78"/>
                <a:cs typeface="Andalus" pitchFamily="18" charset="-78"/>
              </a:rPr>
              <a:t>Cells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: </a:t>
            </a:r>
            <a:r>
              <a:rPr lang="en-US" dirty="0" err="1" smtClean="0">
                <a:latin typeface="Andalus" pitchFamily="18" charset="-78"/>
                <a:cs typeface="Andalus" pitchFamily="18" charset="-78"/>
              </a:rPr>
              <a:t>osteogenic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/</a:t>
            </a:r>
            <a:r>
              <a:rPr lang="en-US" dirty="0" err="1" smtClean="0">
                <a:latin typeface="Andalus" pitchFamily="18" charset="-78"/>
                <a:cs typeface="Andalus" pitchFamily="18" charset="-78"/>
              </a:rPr>
              <a:t>osteoprogenitor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cells,        </a:t>
            </a:r>
            <a:br>
              <a:rPr lang="en-US" dirty="0" smtClean="0">
                <a:latin typeface="Andalus" pitchFamily="18" charset="-78"/>
                <a:cs typeface="Andalus" pitchFamily="18" charset="-78"/>
              </a:rPr>
            </a:b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osteoblasts, osteocytes &amp; osteoclasts</a:t>
            </a:r>
          </a:p>
          <a:p>
            <a:pPr marL="609600" indent="-609600" eaLnBrk="1" hangingPunct="1">
              <a:buFontTx/>
              <a:buNone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             +</a:t>
            </a:r>
          </a:p>
          <a:p>
            <a:pPr marL="609600" indent="-609600" eaLnBrk="1" hangingPunct="1">
              <a:buFontTx/>
              <a:buNone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  Extracellular  matrix</a:t>
            </a:r>
          </a:p>
          <a:p>
            <a:pPr marL="609600" indent="-609600" eaLnBrk="1" hangingPunct="1">
              <a:buFontTx/>
              <a:buNone/>
            </a:pPr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8100" y="228600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b="1" kern="0" dirty="0">
                <a:solidFill>
                  <a:schemeClr val="tx1"/>
                </a:solidFill>
              </a:rPr>
              <a:t>Bones – specialized connective tissue </a:t>
            </a:r>
          </a:p>
        </p:txBody>
      </p:sp>
      <p:sp>
        <p:nvSpPr>
          <p:cNvPr id="83972" name="Rectangle 1"/>
          <p:cNvSpPr>
            <a:spLocks noChangeArrowheads="1"/>
          </p:cNvSpPr>
          <p:nvPr/>
        </p:nvSpPr>
        <p:spPr bwMode="auto">
          <a:xfrm>
            <a:off x="609600" y="3863001"/>
            <a:ext cx="3810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Collagen </a:t>
            </a:r>
            <a:r>
              <a:rPr lang="en-US" sz="3200" dirty="0" err="1" smtClean="0">
                <a:latin typeface="Andalus" pitchFamily="18" charset="-78"/>
                <a:cs typeface="Andalus" pitchFamily="18" charset="-78"/>
              </a:rPr>
              <a:t>fibres</a:t>
            </a:r>
            <a:endParaRPr lang="en-US" sz="3200" dirty="0" smtClean="0">
              <a:latin typeface="Andalus" pitchFamily="18" charset="-78"/>
              <a:cs typeface="Andalus" pitchFamily="18" charset="-78"/>
            </a:endParaRPr>
          </a:p>
          <a:p>
            <a:pPr>
              <a:buClr>
                <a:schemeClr val="accent2"/>
              </a:buClr>
            </a:pPr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       </a:t>
            </a:r>
            <a:r>
              <a:rPr lang="en-US" sz="3200" i="1" dirty="0" smtClean="0">
                <a:latin typeface="Andalus" pitchFamily="18" charset="-78"/>
                <a:cs typeface="Andalus" pitchFamily="18" charset="-78"/>
              </a:rPr>
              <a:t>Type 1</a:t>
            </a:r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   </a:t>
            </a:r>
            <a:endParaRPr lang="en-US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3973" name="Rectangle 3"/>
          <p:cNvSpPr>
            <a:spLocks noChangeArrowheads="1"/>
          </p:cNvSpPr>
          <p:nvPr/>
        </p:nvSpPr>
        <p:spPr bwMode="auto">
          <a:xfrm>
            <a:off x="3463335" y="4529853"/>
            <a:ext cx="26260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Proteoglycans </a:t>
            </a:r>
          </a:p>
          <a:p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 </a:t>
            </a:r>
            <a:endParaRPr lang="en-US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3072245" y="3158836"/>
            <a:ext cx="228600" cy="685800"/>
          </a:xfrm>
          <a:prstGeom prst="downArrow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7" name="Down Arrow 6"/>
          <p:cNvSpPr/>
          <p:nvPr/>
        </p:nvSpPr>
        <p:spPr>
          <a:xfrm>
            <a:off x="4547755" y="3124200"/>
            <a:ext cx="228600" cy="1377950"/>
          </a:xfrm>
          <a:prstGeom prst="downArrow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" name="Down Arrow 7"/>
          <p:cNvSpPr/>
          <p:nvPr/>
        </p:nvSpPr>
        <p:spPr>
          <a:xfrm>
            <a:off x="6416932" y="3124200"/>
            <a:ext cx="228600" cy="1773388"/>
          </a:xfrm>
          <a:prstGeom prst="downArrow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53742" y="5417127"/>
            <a:ext cx="558358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  Bone minerals/Inorganic salts </a:t>
            </a:r>
          </a:p>
          <a:p>
            <a:r>
              <a:rPr lang="en-US" sz="3200" i="1" dirty="0" smtClean="0">
                <a:latin typeface="Andalus" pitchFamily="18" charset="-78"/>
                <a:cs typeface="Andalus" pitchFamily="18" charset="-78"/>
              </a:rPr>
              <a:t>Calcium hydroxyapatite crystals</a:t>
            </a:r>
          </a:p>
          <a:p>
            <a:r>
              <a:rPr lang="en-US" sz="3200" i="1" dirty="0" smtClean="0">
                <a:latin typeface="Andalus" pitchFamily="18" charset="-78"/>
                <a:cs typeface="Andalus" pitchFamily="18" charset="-78"/>
              </a:rPr>
              <a:t>                     </a:t>
            </a:r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65-70</a:t>
            </a:r>
            <a:r>
              <a:rPr lang="en-US" sz="3200" dirty="0">
                <a:latin typeface="Andalus" pitchFamily="18" charset="-78"/>
                <a:cs typeface="Andalus" pitchFamily="18" charset="-78"/>
              </a:rPr>
              <a:t>%</a:t>
            </a:r>
            <a:r>
              <a:rPr lang="en-US" sz="3200" i="1" dirty="0" smtClean="0">
                <a:latin typeface="Andalus" pitchFamily="18" charset="-78"/>
                <a:cs typeface="Andalus" pitchFamily="18" charset="-78"/>
              </a:rPr>
              <a:t>  </a:t>
            </a:r>
            <a:endParaRPr lang="en-US" sz="3200" i="1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71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90550" y="1676400"/>
            <a:ext cx="7924800" cy="381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dirty="0">
                <a:latin typeface="Andalus" pitchFamily="18" charset="-78"/>
                <a:cs typeface="Andalus" pitchFamily="18" charset="-78"/>
              </a:rPr>
              <a:t>highly vascular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mineralized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hard &amp;  rigid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ndalus" pitchFamily="18" charset="-78"/>
                <a:cs typeface="Andalus" pitchFamily="18" charset="-78"/>
              </a:rPr>
              <a:t>constantly  changing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regenerating capacity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8100" y="457200"/>
            <a:ext cx="91821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Bone Characteristics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xel">
  <a:themeElements>
    <a:clrScheme name="Pixel 11">
      <a:dk1>
        <a:srgbClr val="000000"/>
      </a:dk1>
      <a:lt1>
        <a:srgbClr val="FFFFFF"/>
      </a:lt1>
      <a:dk2>
        <a:srgbClr val="000000"/>
      </a:dk2>
      <a:lt2>
        <a:srgbClr val="779F92"/>
      </a:lt2>
      <a:accent1>
        <a:srgbClr val="33CCCC"/>
      </a:accent1>
      <a:accent2>
        <a:srgbClr val="9DC2D7"/>
      </a:accent2>
      <a:accent3>
        <a:srgbClr val="FFFFFF"/>
      </a:accent3>
      <a:accent4>
        <a:srgbClr val="000000"/>
      </a:accent4>
      <a:accent5>
        <a:srgbClr val="ADE2E2"/>
      </a:accent5>
      <a:accent6>
        <a:srgbClr val="8EB0C3"/>
      </a:accent6>
      <a:hlink>
        <a:srgbClr val="006666"/>
      </a:hlink>
      <a:folHlink>
        <a:srgbClr val="CCCCFF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A4-rev">
  <a:themeElements>
    <a:clrScheme name="HA4-rev 8">
      <a:dk1>
        <a:srgbClr val="000000"/>
      </a:dk1>
      <a:lt1>
        <a:srgbClr val="FFFFFF"/>
      </a:lt1>
      <a:dk2>
        <a:srgbClr val="66CCFF"/>
      </a:dk2>
      <a:lt2>
        <a:srgbClr val="808080"/>
      </a:lt2>
      <a:accent1>
        <a:srgbClr val="99FF33"/>
      </a:accent1>
      <a:accent2>
        <a:srgbClr val="3333CC"/>
      </a:accent2>
      <a:accent3>
        <a:srgbClr val="FFFFFF"/>
      </a:accent3>
      <a:accent4>
        <a:srgbClr val="000000"/>
      </a:accent4>
      <a:accent5>
        <a:srgbClr val="CAFFAD"/>
      </a:accent5>
      <a:accent6>
        <a:srgbClr val="2D2DB9"/>
      </a:accent6>
      <a:hlink>
        <a:srgbClr val="FF99CC"/>
      </a:hlink>
      <a:folHlink>
        <a:srgbClr val="B2B2B2"/>
      </a:folHlink>
    </a:clrScheme>
    <a:fontScheme name="HA4-rev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HA4-re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4-re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8">
        <a:dk1>
          <a:srgbClr val="000000"/>
        </a:dk1>
        <a:lt1>
          <a:srgbClr val="FFFFFF"/>
        </a:lt1>
        <a:dk2>
          <a:srgbClr val="66CCFF"/>
        </a:dk2>
        <a:lt2>
          <a:srgbClr val="808080"/>
        </a:lt2>
        <a:accent1>
          <a:srgbClr val="99FF33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CAFFAD"/>
        </a:accent5>
        <a:accent6>
          <a:srgbClr val="2D2DB9"/>
        </a:accent6>
        <a:hlink>
          <a:srgbClr val="FF99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4-rev 9">
        <a:dk1>
          <a:srgbClr val="808080"/>
        </a:dk1>
        <a:lt1>
          <a:srgbClr val="FFFFFF"/>
        </a:lt1>
        <a:dk2>
          <a:srgbClr val="000000"/>
        </a:dk2>
        <a:lt2>
          <a:srgbClr val="66CCFF"/>
        </a:lt2>
        <a:accent1>
          <a:srgbClr val="99FF33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CAFFAD"/>
        </a:accent5>
        <a:accent6>
          <a:srgbClr val="2D2DB9"/>
        </a:accent6>
        <a:hlink>
          <a:srgbClr val="FF99C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A4-rev 9">
    <a:dk1>
      <a:srgbClr val="808080"/>
    </a:dk1>
    <a:lt1>
      <a:srgbClr val="FFFFFF"/>
    </a:lt1>
    <a:dk2>
      <a:srgbClr val="000000"/>
    </a:dk2>
    <a:lt2>
      <a:srgbClr val="66CCFF"/>
    </a:lt2>
    <a:accent1>
      <a:srgbClr val="99FF33"/>
    </a:accent1>
    <a:accent2>
      <a:srgbClr val="3333CC"/>
    </a:accent2>
    <a:accent3>
      <a:srgbClr val="AAAAAA"/>
    </a:accent3>
    <a:accent4>
      <a:srgbClr val="DADADA"/>
    </a:accent4>
    <a:accent5>
      <a:srgbClr val="CAFFAD"/>
    </a:accent5>
    <a:accent6>
      <a:srgbClr val="2D2DB9"/>
    </a:accent6>
    <a:hlink>
      <a:srgbClr val="FF99CC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1318</Words>
  <Application>Microsoft Office PowerPoint</Application>
  <PresentationFormat>On-screen Show (4:3)</PresentationFormat>
  <Paragraphs>361</Paragraphs>
  <Slides>63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MS PGothic</vt:lpstr>
      <vt:lpstr>AGaramond</vt:lpstr>
      <vt:lpstr>Andalus</vt:lpstr>
      <vt:lpstr>Angsana New</vt:lpstr>
      <vt:lpstr>Arial</vt:lpstr>
      <vt:lpstr>Arial Black</vt:lpstr>
      <vt:lpstr>Calibri</vt:lpstr>
      <vt:lpstr>Cordia New</vt:lpstr>
      <vt:lpstr>Simplified Arabic</vt:lpstr>
      <vt:lpstr>Symbol</vt:lpstr>
      <vt:lpstr>Tahoma</vt:lpstr>
      <vt:lpstr>Times New Roman</vt:lpstr>
      <vt:lpstr>Wingdings</vt:lpstr>
      <vt:lpstr>Wingdings 2</vt:lpstr>
      <vt:lpstr>Office Theme</vt:lpstr>
      <vt:lpstr>Pixel</vt:lpstr>
      <vt:lpstr>HA4-rev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Bone Markings</vt:lpstr>
      <vt:lpstr>The Skeleton Throughout Life</vt:lpstr>
      <vt:lpstr>PowerPoint Presentation</vt:lpstr>
      <vt:lpstr>PowerPoint Presentation</vt:lpstr>
      <vt:lpstr>PowerPoint Presentation</vt:lpstr>
      <vt:lpstr>Osteoporosis </vt:lpstr>
      <vt:lpstr>Rickets </vt:lpstr>
      <vt:lpstr>Disorders of Bones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Lanka</dc:creator>
  <cp:lastModifiedBy>Admin</cp:lastModifiedBy>
  <cp:revision>87</cp:revision>
  <dcterms:created xsi:type="dcterms:W3CDTF">2013-07-01T10:56:54Z</dcterms:created>
  <dcterms:modified xsi:type="dcterms:W3CDTF">2018-01-05T03:24:24Z</dcterms:modified>
</cp:coreProperties>
</file>